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2" r:id="rId2"/>
    <p:sldMasterId id="2147483705" r:id="rId3"/>
    <p:sldMasterId id="2147483718" r:id="rId4"/>
    <p:sldMasterId id="2147483730" r:id="rId5"/>
    <p:sldMasterId id="2147483742" r:id="rId6"/>
    <p:sldMasterId id="2147483754" r:id="rId7"/>
  </p:sldMasterIdLst>
  <p:sldIdLst>
    <p:sldId id="315" r:id="rId8"/>
    <p:sldId id="316" r:id="rId9"/>
    <p:sldId id="256" r:id="rId10"/>
    <p:sldId id="313" r:id="rId11"/>
    <p:sldId id="257" r:id="rId12"/>
    <p:sldId id="269" r:id="rId13"/>
    <p:sldId id="270" r:id="rId14"/>
    <p:sldId id="271" r:id="rId15"/>
    <p:sldId id="273" r:id="rId16"/>
    <p:sldId id="258" r:id="rId17"/>
    <p:sldId id="288" r:id="rId18"/>
    <p:sldId id="275" r:id="rId19"/>
    <p:sldId id="290" r:id="rId20"/>
    <p:sldId id="291" r:id="rId21"/>
    <p:sldId id="292" r:id="rId22"/>
    <p:sldId id="295" r:id="rId23"/>
    <p:sldId id="296" r:id="rId24"/>
    <p:sldId id="298" r:id="rId25"/>
    <p:sldId id="300" r:id="rId26"/>
    <p:sldId id="301" r:id="rId27"/>
    <p:sldId id="302" r:id="rId28"/>
    <p:sldId id="304" r:id="rId29"/>
    <p:sldId id="308" r:id="rId30"/>
    <p:sldId id="309" r:id="rId31"/>
    <p:sldId id="310" r:id="rId32"/>
    <p:sldId id="311" r:id="rId33"/>
    <p:sldId id="285" r:id="rId34"/>
    <p:sldId id="286" r:id="rId35"/>
    <p:sldId id="287" r:id="rId36"/>
    <p:sldId id="277" r:id="rId37"/>
    <p:sldId id="278" r:id="rId38"/>
    <p:sldId id="279" r:id="rId39"/>
    <p:sldId id="312" r:id="rId40"/>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p:cViewPr varScale="1">
        <p:scale>
          <a:sx n="77" d="100"/>
          <a:sy n="77" d="100"/>
        </p:scale>
        <p:origin x="72" y="2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4" Type="http://schemas.openxmlformats.org/officeDocument/2006/relationships/image" Target="../media/image8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8" name="Footer Placeholder 7"/>
          <p:cNvSpPr>
            <a:spLocks noGrp="1"/>
          </p:cNvSpPr>
          <p:nvPr>
            <p:ph type="ftr" sz="quarter" idx="11"/>
          </p:nvPr>
        </p:nvSpPr>
        <p:spPr/>
        <p:txBody>
          <a:bodyPr/>
          <a:lstStyle/>
          <a:p>
            <a:endParaRPr lang="en-US">
              <a:solidFill>
                <a:srgbClr val="04617B"/>
              </a:solidFill>
            </a:endParaRPr>
          </a:p>
        </p:txBody>
      </p:sp>
      <p:sp>
        <p:nvSpPr>
          <p:cNvPr id="9" name="Slide Number Placeholder 8"/>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264639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4" name="Footer Placeholder 3"/>
          <p:cNvSpPr>
            <a:spLocks noGrp="1"/>
          </p:cNvSpPr>
          <p:nvPr>
            <p:ph type="ftr" sz="quarter" idx="11"/>
          </p:nvPr>
        </p:nvSpPr>
        <p:spPr/>
        <p:txBody>
          <a:bodyPr/>
          <a:lstStyle/>
          <a:p>
            <a:endParaRPr lang="en-US">
              <a:solidFill>
                <a:srgbClr val="04617B"/>
              </a:solidFill>
            </a:endParaRPr>
          </a:p>
        </p:txBody>
      </p:sp>
      <p:sp>
        <p:nvSpPr>
          <p:cNvPr id="5" name="Slide Number Placeholder 4"/>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016955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5"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Date Placeholder 1"/>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3" name="Footer Placeholder 2"/>
          <p:cNvSpPr>
            <a:spLocks noGrp="1"/>
          </p:cNvSpPr>
          <p:nvPr>
            <p:ph type="ftr" sz="quarter" idx="11"/>
          </p:nvPr>
        </p:nvSpPr>
        <p:spPr/>
        <p:txBody>
          <a:bodyPr/>
          <a:lstStyle/>
          <a:p>
            <a:endParaRPr lang="en-US">
              <a:solidFill>
                <a:srgbClr val="04617B"/>
              </a:solidFill>
            </a:endParaRPr>
          </a:p>
        </p:txBody>
      </p:sp>
      <p:sp>
        <p:nvSpPr>
          <p:cNvPr id="4" name="Slide Number Placeholder 3"/>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67843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585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8"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22691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098615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grpSp>
        <p:nvGrpSpPr>
          <p:cNvPr id="7"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1010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4" name="Footer Placeholder 3"/>
          <p:cNvSpPr>
            <a:spLocks noGrp="1"/>
          </p:cNvSpPr>
          <p:nvPr>
            <p:ph type="ftr" sz="quarter" idx="11"/>
          </p:nvPr>
        </p:nvSpPr>
        <p:spPr/>
        <p:txBody>
          <a:bodyPr/>
          <a:lstStyle/>
          <a:p>
            <a:endParaRPr lang="en-US">
              <a:solidFill>
                <a:srgbClr val="04617B"/>
              </a:solidFill>
            </a:endParaRPr>
          </a:p>
        </p:txBody>
      </p:sp>
      <p:sp>
        <p:nvSpPr>
          <p:cNvPr id="5" name="Slide Number Placeholder 4"/>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18331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671517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080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FF0000"/>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579036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
        <p:nvSpPr>
          <p:cNvPr id="9" name="Content Placeholder 8"/>
          <p:cNvSpPr>
            <a:spLocks noGrp="1"/>
          </p:cNvSpPr>
          <p:nvPr>
            <p:ph sz="quarter" idx="13"/>
          </p:nvPr>
        </p:nvSpPr>
        <p:spPr>
          <a:xfrm>
            <a:off x="902207"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31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8" name="Footer Placeholder 7"/>
          <p:cNvSpPr>
            <a:spLocks noGrp="1"/>
          </p:cNvSpPr>
          <p:nvPr>
            <p:ph type="ftr" sz="quarter" idx="11"/>
          </p:nvPr>
        </p:nvSpPr>
        <p:spPr/>
        <p:txBody>
          <a:bodyPr/>
          <a:lstStyle/>
          <a:p>
            <a:endParaRPr lang="en-US">
              <a:solidFill>
                <a:srgbClr val="04617B"/>
              </a:solidFill>
            </a:endParaRPr>
          </a:p>
        </p:txBody>
      </p:sp>
      <p:sp>
        <p:nvSpPr>
          <p:cNvPr id="9" name="Slide Number Placeholder 8"/>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489668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4" name="Footer Placeholder 3"/>
          <p:cNvSpPr>
            <a:spLocks noGrp="1"/>
          </p:cNvSpPr>
          <p:nvPr>
            <p:ph type="ftr" sz="quarter" idx="11"/>
          </p:nvPr>
        </p:nvSpPr>
        <p:spPr/>
        <p:txBody>
          <a:bodyPr/>
          <a:lstStyle/>
          <a:p>
            <a:endParaRPr lang="en-US">
              <a:solidFill>
                <a:srgbClr val="04617B"/>
              </a:solidFill>
            </a:endParaRPr>
          </a:p>
        </p:txBody>
      </p:sp>
      <p:sp>
        <p:nvSpPr>
          <p:cNvPr id="5" name="Slide Number Placeholder 4"/>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640100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5"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Date Placeholder 1"/>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3" name="Footer Placeholder 2"/>
          <p:cNvSpPr>
            <a:spLocks noGrp="1"/>
          </p:cNvSpPr>
          <p:nvPr>
            <p:ph type="ftr" sz="quarter" idx="11"/>
          </p:nvPr>
        </p:nvSpPr>
        <p:spPr/>
        <p:txBody>
          <a:bodyPr/>
          <a:lstStyle/>
          <a:p>
            <a:endParaRPr lang="en-US">
              <a:solidFill>
                <a:srgbClr val="04617B"/>
              </a:solidFill>
            </a:endParaRPr>
          </a:p>
        </p:txBody>
      </p:sp>
      <p:sp>
        <p:nvSpPr>
          <p:cNvPr id="4" name="Slide Number Placeholder 3"/>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966385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53157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8"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79010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738318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grpSp>
        <p:nvGrpSpPr>
          <p:cNvPr id="7"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96876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4" name="Footer Placeholder 3"/>
          <p:cNvSpPr>
            <a:spLocks noGrp="1"/>
          </p:cNvSpPr>
          <p:nvPr>
            <p:ph type="ftr" sz="quarter" idx="11"/>
          </p:nvPr>
        </p:nvSpPr>
        <p:spPr/>
        <p:txBody>
          <a:bodyPr/>
          <a:lstStyle/>
          <a:p>
            <a:endParaRPr lang="en-US">
              <a:solidFill>
                <a:srgbClr val="04617B"/>
              </a:solidFill>
            </a:endParaRPr>
          </a:p>
        </p:txBody>
      </p:sp>
      <p:sp>
        <p:nvSpPr>
          <p:cNvPr id="5" name="Slide Number Placeholder 4"/>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35843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FF0000"/>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629839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520619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137380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27494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694096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247149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376025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488575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9839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48977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16" name="bk object 16"/>
          <p:cNvSpPr/>
          <p:nvPr/>
        </p:nvSpPr>
        <p:spPr>
          <a:xfrm>
            <a:off x="2638553" y="369188"/>
            <a:ext cx="4921588" cy="520651"/>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7263383" y="0"/>
            <a:ext cx="2410968" cy="1476755"/>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0" i="0">
                <a:solidFill>
                  <a:srgbClr val="FF0000"/>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631991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58403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883157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530128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971108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880880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144868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179673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116268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7750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386818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481554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647628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767279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307513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536119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178244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768248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806917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7474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0122289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221824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925826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121606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8975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146090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465283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921584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229186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50252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83344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3474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995559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065895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165322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2820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11"/>
          </p:nvPr>
        </p:nvSpPr>
        <p:spPr/>
        <p:txBody>
          <a:bodyPr/>
          <a:lstStyle/>
          <a:p>
            <a:endParaRPr lang="en-US">
              <a:solidFill>
                <a:srgbClr val="04617B"/>
              </a:solidFill>
            </a:endParaRPr>
          </a:p>
        </p:txBody>
      </p:sp>
      <p:sp>
        <p:nvSpPr>
          <p:cNvPr id="6" name="Slide Number Placeholder 5"/>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43598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6" name="Footer Placeholder 5"/>
          <p:cNvSpPr>
            <a:spLocks noGrp="1"/>
          </p:cNvSpPr>
          <p:nvPr>
            <p:ph type="ftr" sz="quarter" idx="11"/>
          </p:nvPr>
        </p:nvSpPr>
        <p:spPr/>
        <p:txBody>
          <a:bodyPr/>
          <a:lstStyle/>
          <a:p>
            <a:endParaRPr lang="en-US">
              <a:solidFill>
                <a:srgbClr val="04617B"/>
              </a:solidFill>
            </a:endParaRPr>
          </a:p>
        </p:txBody>
      </p:sp>
      <p:sp>
        <p:nvSpPr>
          <p:cNvPr id="7" name="Slide Number Placeholder 6"/>
          <p:cNvSpPr>
            <a:spLocks noGrp="1"/>
          </p:cNvSpPr>
          <p:nvPr>
            <p:ph type="sldNum" sz="quarter" idx="12"/>
          </p:nvPr>
        </p:nvSpPr>
        <p:spPr>
          <a:xfrm>
            <a:off x="5321451" y="6250164"/>
            <a:ext cx="1549101" cy="365125"/>
          </a:xfrm>
          <a:prstGeom prst="rect">
            <a:avLst/>
          </a:prstGeom>
        </p:spPr>
        <p:txBody>
          <a:bodyPr/>
          <a:lstStyle/>
          <a:p>
            <a:fld id="{B6F15528-21DE-4FAA-801E-634DDDAF4B2B}" type="slidenum">
              <a:rPr lang="en-US">
                <a:solidFill>
                  <a:prstClr val="black"/>
                </a:solidFill>
              </a:rPr>
              <a:pPr/>
              <a:t>‹#›</a:t>
            </a:fld>
            <a:endParaRPr lang="en-US">
              <a:solidFill>
                <a:prstClr val="black"/>
              </a:solidFill>
            </a:endParaRPr>
          </a:p>
        </p:txBody>
      </p:sp>
      <p:sp>
        <p:nvSpPr>
          <p:cNvPr id="9" name="Content Placeholder 8"/>
          <p:cNvSpPr>
            <a:spLocks noGrp="1"/>
          </p:cNvSpPr>
          <p:nvPr>
            <p:ph sz="quarter" idx="13"/>
          </p:nvPr>
        </p:nvSpPr>
        <p:spPr>
          <a:xfrm>
            <a:off x="902207"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2866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6.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7.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6939" y="308228"/>
            <a:ext cx="10358120" cy="1300480"/>
          </a:xfrm>
          <a:prstGeom prst="rect">
            <a:avLst/>
          </a:prstGeom>
        </p:spPr>
        <p:txBody>
          <a:bodyPr wrap="square" lIns="0" tIns="0" rIns="0" bIns="0">
            <a:spAutoFit/>
          </a:bodyPr>
          <a:lstStyle>
            <a:lvl1pPr>
              <a:defRPr sz="4400" b="0" i="0">
                <a:solidFill>
                  <a:srgbClr val="FF0000"/>
                </a:solidFill>
                <a:latin typeface="Calibri Light"/>
                <a:cs typeface="Calibri Light"/>
              </a:defRPr>
            </a:lvl1pPr>
          </a:lstStyle>
          <a:p>
            <a:endParaRPr/>
          </a:p>
        </p:txBody>
      </p:sp>
      <p:sp>
        <p:nvSpPr>
          <p:cNvPr id="3" name="Holder 3"/>
          <p:cNvSpPr>
            <a:spLocks noGrp="1"/>
          </p:cNvSpPr>
          <p:nvPr>
            <p:ph type="body" idx="1"/>
          </p:nvPr>
        </p:nvSpPr>
        <p:spPr>
          <a:xfrm>
            <a:off x="6251828" y="2558922"/>
            <a:ext cx="5022850" cy="1560195"/>
          </a:xfrm>
          <a:prstGeom prst="rect">
            <a:avLst/>
          </a:prstGeom>
        </p:spPr>
        <p:txBody>
          <a:bodyPr wrap="square" lIns="0" tIns="0" rIns="0" bIns="0">
            <a:spAutoFit/>
          </a:bodyPr>
          <a:lstStyle>
            <a:lvl1pPr>
              <a:defRPr sz="1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11/19/2020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4" name="Rounded Rectangle 13"/>
          <p:cNvSpPr/>
          <p:nvPr/>
        </p:nvSpPr>
        <p:spPr>
          <a:xfrm>
            <a:off x="304800" y="200026"/>
            <a:ext cx="11594592" cy="133170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6" name="Group 15"/>
          <p:cNvGrpSpPr>
            <a:grpSpLocks noChangeAspect="1"/>
          </p:cNvGrpSpPr>
          <p:nvPr/>
        </p:nvGrpSpPr>
        <p:grpSpPr bwMode="hidden">
          <a:xfrm>
            <a:off x="282220" y="1708004"/>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Placeholder 1"/>
          <p:cNvSpPr>
            <a:spLocks noGrp="1"/>
          </p:cNvSpPr>
          <p:nvPr>
            <p:ph type="title"/>
          </p:nvPr>
        </p:nvSpPr>
        <p:spPr>
          <a:xfrm>
            <a:off x="609600" y="232056"/>
            <a:ext cx="10972800" cy="1252728"/>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US">
              <a:solidFill>
                <a:srgbClr val="04617B"/>
              </a:solidFill>
            </a:endParaRPr>
          </a:p>
        </p:txBody>
      </p:sp>
      <p:sp>
        <p:nvSpPr>
          <p:cNvPr id="3" name="Text Placeholder 2"/>
          <p:cNvSpPr>
            <a:spLocks noGrp="1"/>
          </p:cNvSpPr>
          <p:nvPr>
            <p:ph type="body" idx="1"/>
          </p:nvPr>
        </p:nvSpPr>
        <p:spPr>
          <a:xfrm>
            <a:off x="609601" y="1777566"/>
            <a:ext cx="10972799" cy="46757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682942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txStyles>
    <p:titleStyle>
      <a:lvl1pPr algn="ctr" defTabSz="914400" rtl="0" eaLnBrk="1" latinLnBrk="0" hangingPunct="1">
        <a:spcBef>
          <a:spcPct val="0"/>
        </a:spcBef>
        <a:buNone/>
        <a:defRPr sz="4000" b="1" kern="1200">
          <a:solidFill>
            <a:srgbClr val="FFFFFF"/>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ts val="1200"/>
        </a:spcBef>
        <a:buClr>
          <a:schemeClr val="accent1"/>
        </a:buClr>
        <a:buSzPct val="100000"/>
        <a:buFont typeface="Symbol" pitchFamily="18" charset="2"/>
        <a:buChar char=""/>
        <a:defRPr sz="2400" kern="1200">
          <a:solidFill>
            <a:schemeClr val="tx1"/>
          </a:solidFill>
          <a:latin typeface="Arial" panose="020B0604020202020204" pitchFamily="34" charset="0"/>
          <a:ea typeface="+mn-ea"/>
          <a:cs typeface="Arial" panose="020B0604020202020204" pitchFamily="34" charset="0"/>
        </a:defRPr>
      </a:lvl1pPr>
      <a:lvl2pPr marL="576263" indent="-274320" algn="l" defTabSz="914400" rtl="0" eaLnBrk="1" latinLnBrk="0" hangingPunct="1">
        <a:spcBef>
          <a:spcPts val="600"/>
        </a:spcBef>
        <a:buClr>
          <a:schemeClr val="accent1"/>
        </a:buClr>
        <a:buSzPct val="100000"/>
        <a:buFont typeface="Symbol" pitchFamily="18" charset="2"/>
        <a:buChar char=""/>
        <a:defRPr sz="2200" kern="1200">
          <a:solidFill>
            <a:schemeClr val="tx1"/>
          </a:solidFill>
          <a:latin typeface="Arial" panose="020B0604020202020204" pitchFamily="34" charset="0"/>
          <a:ea typeface="+mn-ea"/>
          <a:cs typeface="Arial" panose="020B0604020202020204" pitchFamily="34" charset="0"/>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1"/>
          </a:solidFill>
          <a:latin typeface="Arial" panose="020B0604020202020204" pitchFamily="34" charset="0"/>
          <a:ea typeface="+mn-ea"/>
          <a:cs typeface="Arial" panose="020B0604020202020204" pitchFamily="34" charset="0"/>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1"/>
          </a:solidFill>
          <a:latin typeface="Arial" panose="020B0604020202020204" pitchFamily="34" charset="0"/>
          <a:ea typeface="+mn-ea"/>
          <a:cs typeface="Arial" panose="020B0604020202020204" pitchFamily="34" charset="0"/>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1"/>
          </a:solidFill>
          <a:latin typeface="Arial" panose="020B0604020202020204" pitchFamily="34" charset="0"/>
          <a:ea typeface="+mn-ea"/>
          <a:cs typeface="Arial" panose="020B0604020202020204" pitchFamily="34" charset="0"/>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4" name="Rounded Rectangle 13"/>
          <p:cNvSpPr/>
          <p:nvPr/>
        </p:nvSpPr>
        <p:spPr>
          <a:xfrm>
            <a:off x="304800" y="200026"/>
            <a:ext cx="11594592" cy="133170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6" name="Group 15"/>
          <p:cNvGrpSpPr>
            <a:grpSpLocks noChangeAspect="1"/>
          </p:cNvGrpSpPr>
          <p:nvPr/>
        </p:nvGrpSpPr>
        <p:grpSpPr bwMode="hidden">
          <a:xfrm>
            <a:off x="282220" y="1708004"/>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sz="1800">
                <a:solidFill>
                  <a:prstClr val="black"/>
                </a:solidFill>
              </a:endParaRPr>
            </a:p>
          </p:txBody>
        </p:sp>
      </p:grpSp>
      <p:sp>
        <p:nvSpPr>
          <p:cNvPr id="2" name="Title Placeholder 1"/>
          <p:cNvSpPr>
            <a:spLocks noGrp="1"/>
          </p:cNvSpPr>
          <p:nvPr>
            <p:ph type="title"/>
          </p:nvPr>
        </p:nvSpPr>
        <p:spPr>
          <a:xfrm>
            <a:off x="609600" y="232056"/>
            <a:ext cx="10972800" cy="1252728"/>
          </a:xfrm>
          <a:prstGeom prst="rect">
            <a:avLst/>
          </a:prstGeom>
        </p:spPr>
        <p:txBody>
          <a:bodyPr vert="horz" lIns="91440" tIns="45720" rIns="91440" bIns="45720" rtlCol="0" anchor="ctr">
            <a:normAutofit/>
          </a:bodyPr>
          <a:lstStyle/>
          <a:p>
            <a:r>
              <a:rPr lang="en-US" dirty="0"/>
              <a:t>Click to edit Master title style</a:t>
            </a:r>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1D8BD707-D9CF-40AE-B4C6-C98DA3205C09}" type="datetimeFigureOut">
              <a:rPr lang="en-US" smtClean="0">
                <a:solidFill>
                  <a:srgbClr val="04617B"/>
                </a:solidFill>
              </a:rPr>
              <a:pPr/>
              <a:t>11/19/2020</a:t>
            </a:fld>
            <a:endParaRPr lang="en-US">
              <a:solidFill>
                <a:srgbClr val="04617B"/>
              </a:solidFill>
            </a:endParaRPr>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US">
              <a:solidFill>
                <a:srgbClr val="04617B"/>
              </a:solidFill>
            </a:endParaRPr>
          </a:p>
        </p:txBody>
      </p:sp>
      <p:sp>
        <p:nvSpPr>
          <p:cNvPr id="3" name="Text Placeholder 2"/>
          <p:cNvSpPr>
            <a:spLocks noGrp="1"/>
          </p:cNvSpPr>
          <p:nvPr>
            <p:ph type="body" idx="1"/>
          </p:nvPr>
        </p:nvSpPr>
        <p:spPr>
          <a:xfrm>
            <a:off x="609601" y="1777566"/>
            <a:ext cx="10972799" cy="46757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844720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xStyles>
    <p:titleStyle>
      <a:lvl1pPr algn="ctr" defTabSz="914400" rtl="0" eaLnBrk="1" latinLnBrk="0" hangingPunct="1">
        <a:spcBef>
          <a:spcPct val="0"/>
        </a:spcBef>
        <a:buNone/>
        <a:defRPr sz="4000" b="1" kern="1200">
          <a:solidFill>
            <a:srgbClr val="FFFFFF"/>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ts val="1200"/>
        </a:spcBef>
        <a:buClr>
          <a:schemeClr val="accent1"/>
        </a:buClr>
        <a:buSzPct val="100000"/>
        <a:buFont typeface="Symbol" pitchFamily="18" charset="2"/>
        <a:buChar char=""/>
        <a:defRPr sz="2400" kern="1200">
          <a:solidFill>
            <a:schemeClr val="tx1"/>
          </a:solidFill>
          <a:latin typeface="Arial" panose="020B0604020202020204" pitchFamily="34" charset="0"/>
          <a:ea typeface="+mn-ea"/>
          <a:cs typeface="Arial" panose="020B0604020202020204" pitchFamily="34" charset="0"/>
        </a:defRPr>
      </a:lvl1pPr>
      <a:lvl2pPr marL="576263" indent="-274320" algn="l" defTabSz="914400" rtl="0" eaLnBrk="1" latinLnBrk="0" hangingPunct="1">
        <a:spcBef>
          <a:spcPts val="600"/>
        </a:spcBef>
        <a:buClr>
          <a:schemeClr val="accent1"/>
        </a:buClr>
        <a:buSzPct val="100000"/>
        <a:buFont typeface="Symbol" pitchFamily="18" charset="2"/>
        <a:buChar char=""/>
        <a:defRPr sz="2200" kern="1200">
          <a:solidFill>
            <a:schemeClr val="tx1"/>
          </a:solidFill>
          <a:latin typeface="Arial" panose="020B0604020202020204" pitchFamily="34" charset="0"/>
          <a:ea typeface="+mn-ea"/>
          <a:cs typeface="Arial" panose="020B0604020202020204" pitchFamily="34" charset="0"/>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1"/>
          </a:solidFill>
          <a:latin typeface="Arial" panose="020B0604020202020204" pitchFamily="34" charset="0"/>
          <a:ea typeface="+mn-ea"/>
          <a:cs typeface="Arial" panose="020B0604020202020204" pitchFamily="34" charset="0"/>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1"/>
          </a:solidFill>
          <a:latin typeface="Arial" panose="020B0604020202020204" pitchFamily="34" charset="0"/>
          <a:ea typeface="+mn-ea"/>
          <a:cs typeface="Arial" panose="020B0604020202020204" pitchFamily="34" charset="0"/>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1"/>
          </a:solidFill>
          <a:latin typeface="Arial" panose="020B0604020202020204" pitchFamily="34" charset="0"/>
          <a:ea typeface="+mn-ea"/>
          <a:cs typeface="Arial" panose="020B0604020202020204" pitchFamily="34" charset="0"/>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1406161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3689770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5219629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09E3A-5231-4D23-BA91-7551EFA53266}" type="datetimeFigureOut">
              <a:rPr lang="en-IN" smtClean="0">
                <a:solidFill>
                  <a:prstClr val="black">
                    <a:tint val="75000"/>
                  </a:prstClr>
                </a:solidFill>
              </a:rPr>
              <a:pPr/>
              <a:t>19-11-2020</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7723B1-DB03-4E11-9EF7-A053EC19895C}"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23095626"/>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1.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8.emf"/><Relationship Id="rId2" Type="http://schemas.openxmlformats.org/officeDocument/2006/relationships/image" Target="../media/image19.jpeg"/><Relationship Id="rId1" Type="http://schemas.openxmlformats.org/officeDocument/2006/relationships/slideLayout" Target="../slideLayouts/slideLayout3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1.xml"/><Relationship Id="rId6" Type="http://schemas.openxmlformats.org/officeDocument/2006/relationships/image" Target="../media/image18.emf"/><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8.emf"/><Relationship Id="rId7"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3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8.emf"/><Relationship Id="rId2" Type="http://schemas.openxmlformats.org/officeDocument/2006/relationships/image" Target="../media/image41.jpeg"/><Relationship Id="rId1" Type="http://schemas.openxmlformats.org/officeDocument/2006/relationships/slideLayout" Target="../slideLayouts/slideLayout3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18.emf"/><Relationship Id="rId2" Type="http://schemas.openxmlformats.org/officeDocument/2006/relationships/image" Target="../media/image46.jpeg"/><Relationship Id="rId1" Type="http://schemas.openxmlformats.org/officeDocument/2006/relationships/slideLayout" Target="../slideLayouts/slideLayout31.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image" Target="../media/image51.png"/><Relationship Id="rId1" Type="http://schemas.openxmlformats.org/officeDocument/2006/relationships/slideLayout" Target="../slideLayouts/slideLayout3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jpeg"/><Relationship Id="rId1" Type="http://schemas.openxmlformats.org/officeDocument/2006/relationships/slideLayout" Target="../slideLayouts/slideLayout3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jpeg"/><Relationship Id="rId1" Type="http://schemas.openxmlformats.org/officeDocument/2006/relationships/slideLayout" Target="../slideLayouts/slideLayout3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18.emf"/><Relationship Id="rId2" Type="http://schemas.openxmlformats.org/officeDocument/2006/relationships/image" Target="../media/image70.jpeg"/><Relationship Id="rId1" Type="http://schemas.openxmlformats.org/officeDocument/2006/relationships/slideLayout" Target="../slideLayouts/slideLayout42.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4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8.emf"/><Relationship Id="rId1" Type="http://schemas.openxmlformats.org/officeDocument/2006/relationships/slideLayout" Target="../slideLayouts/slideLayout5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7.wmf"/><Relationship Id="rId18" Type="http://schemas.openxmlformats.org/officeDocument/2006/relationships/image" Target="../media/image97.png"/><Relationship Id="rId3" Type="http://schemas.openxmlformats.org/officeDocument/2006/relationships/image" Target="../media/image90.jpeg"/><Relationship Id="rId21" Type="http://schemas.openxmlformats.org/officeDocument/2006/relationships/image" Target="../media/image18.emf"/><Relationship Id="rId7" Type="http://schemas.openxmlformats.org/officeDocument/2006/relationships/image" Target="../media/image92.png"/><Relationship Id="rId12" Type="http://schemas.openxmlformats.org/officeDocument/2006/relationships/oleObject" Target="../embeddings/oleObject2.bin"/><Relationship Id="rId17" Type="http://schemas.openxmlformats.org/officeDocument/2006/relationships/image" Target="../media/image89.wmf"/><Relationship Id="rId2" Type="http://schemas.openxmlformats.org/officeDocument/2006/relationships/slideLayout" Target="../slideLayouts/slideLayout63.xml"/><Relationship Id="rId16" Type="http://schemas.openxmlformats.org/officeDocument/2006/relationships/oleObject" Target="../embeddings/oleObject4.bin"/><Relationship Id="rId20" Type="http://schemas.openxmlformats.org/officeDocument/2006/relationships/image" Target="../media/image99.png"/><Relationship Id="rId1" Type="http://schemas.openxmlformats.org/officeDocument/2006/relationships/vmlDrawing" Target="../drawings/vmlDrawing1.vml"/><Relationship Id="rId6" Type="http://schemas.openxmlformats.org/officeDocument/2006/relationships/image" Target="../media/image86.wmf"/><Relationship Id="rId11" Type="http://schemas.openxmlformats.org/officeDocument/2006/relationships/image" Target="../media/image96.png"/><Relationship Id="rId5" Type="http://schemas.openxmlformats.org/officeDocument/2006/relationships/oleObject" Target="../embeddings/oleObject1.bin"/><Relationship Id="rId15" Type="http://schemas.openxmlformats.org/officeDocument/2006/relationships/image" Target="../media/image88.wmf"/><Relationship Id="rId10" Type="http://schemas.openxmlformats.org/officeDocument/2006/relationships/image" Target="../media/image95.png"/><Relationship Id="rId19" Type="http://schemas.openxmlformats.org/officeDocument/2006/relationships/image" Target="../media/image98.png"/><Relationship Id="rId4" Type="http://schemas.openxmlformats.org/officeDocument/2006/relationships/image" Target="../media/image91.png"/><Relationship Id="rId9" Type="http://schemas.openxmlformats.org/officeDocument/2006/relationships/image" Target="../media/image94.png"/><Relationship Id="rId1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73AA-0278-4020-B3EC-BAAE419B0EE5}"/>
              </a:ext>
            </a:extLst>
          </p:cNvPr>
          <p:cNvSpPr>
            <a:spLocks noGrp="1"/>
          </p:cNvSpPr>
          <p:nvPr>
            <p:ph type="ctrTitle"/>
          </p:nvPr>
        </p:nvSpPr>
        <p:spPr>
          <a:xfrm>
            <a:off x="914400" y="1524000"/>
            <a:ext cx="10363200" cy="1493519"/>
          </a:xfrm>
        </p:spPr>
        <p:txBody>
          <a:bodyPr/>
          <a:lstStyle/>
          <a:p>
            <a:pPr algn="ctr"/>
            <a:r>
              <a:rPr lang="en-IN" dirty="0">
                <a:solidFill>
                  <a:srgbClr val="C00000"/>
                </a:solidFill>
                <a:latin typeface="Arial Black" panose="020B0A04020102020204" pitchFamily="34" charset="0"/>
              </a:rPr>
              <a:t>RURAL DEVELOPMENT</a:t>
            </a:r>
          </a:p>
        </p:txBody>
      </p:sp>
      <p:sp>
        <p:nvSpPr>
          <p:cNvPr id="3" name="Subtitle 2">
            <a:extLst>
              <a:ext uri="{FF2B5EF4-FFF2-40B4-BE49-F238E27FC236}">
                <a16:creationId xmlns:a16="http://schemas.microsoft.com/office/drawing/2014/main" id="{51670DAC-EFEF-4AAE-B885-8BE5C25E9158}"/>
              </a:ext>
            </a:extLst>
          </p:cNvPr>
          <p:cNvSpPr>
            <a:spLocks noGrp="1"/>
          </p:cNvSpPr>
          <p:nvPr>
            <p:ph type="subTitle" idx="4"/>
          </p:nvPr>
        </p:nvSpPr>
        <p:spPr>
          <a:xfrm>
            <a:off x="8534400" y="6248400"/>
            <a:ext cx="7467600" cy="553998"/>
          </a:xfrm>
        </p:spPr>
        <p:txBody>
          <a:bodyPr/>
          <a:lstStyle/>
          <a:p>
            <a:r>
              <a:rPr lang="en-IN" dirty="0"/>
              <a:t>              Presented by </a:t>
            </a:r>
          </a:p>
          <a:p>
            <a:r>
              <a:rPr lang="en-IN" dirty="0"/>
              <a:t>              Sriraksha K,3</a:t>
            </a:r>
            <a:r>
              <a:rPr lang="en-IN" baseline="30000" dirty="0"/>
              <a:t>rd</a:t>
            </a:r>
            <a:r>
              <a:rPr lang="en-IN" dirty="0"/>
              <a:t> ECE,SMVITM</a:t>
            </a:r>
          </a:p>
        </p:txBody>
      </p:sp>
      <p:pic>
        <p:nvPicPr>
          <p:cNvPr id="5" name="Picture 4">
            <a:extLst>
              <a:ext uri="{FF2B5EF4-FFF2-40B4-BE49-F238E27FC236}">
                <a16:creationId xmlns:a16="http://schemas.microsoft.com/office/drawing/2014/main" id="{B1C076CB-B15C-4D30-A5CE-DDE95DB8E5DB}"/>
              </a:ext>
            </a:extLst>
          </p:cNvPr>
          <p:cNvPicPr>
            <a:picLocks noChangeAspect="1"/>
          </p:cNvPicPr>
          <p:nvPr/>
        </p:nvPicPr>
        <p:blipFill>
          <a:blip r:embed="rId2"/>
          <a:stretch>
            <a:fillRect/>
          </a:stretch>
        </p:blipFill>
        <p:spPr>
          <a:xfrm>
            <a:off x="3581400" y="2285350"/>
            <a:ext cx="4489994" cy="3561735"/>
          </a:xfrm>
          <a:prstGeom prst="rect">
            <a:avLst/>
          </a:prstGeom>
        </p:spPr>
      </p:pic>
      <p:pic>
        <p:nvPicPr>
          <p:cNvPr id="7" name="Picture 6">
            <a:extLst>
              <a:ext uri="{FF2B5EF4-FFF2-40B4-BE49-F238E27FC236}">
                <a16:creationId xmlns:a16="http://schemas.microsoft.com/office/drawing/2014/main" id="{E094902B-4566-47DF-B924-CB083C325C99}"/>
              </a:ext>
            </a:extLst>
          </p:cNvPr>
          <p:cNvPicPr>
            <a:picLocks/>
          </p:cNvPicPr>
          <p:nvPr/>
        </p:nvPicPr>
        <p:blipFill>
          <a:blip r:embed="rId3"/>
          <a:stretch>
            <a:fillRect/>
          </a:stretch>
        </p:blipFill>
        <p:spPr>
          <a:xfrm>
            <a:off x="76200" y="76200"/>
            <a:ext cx="1417697" cy="1344148"/>
          </a:xfrm>
          <a:prstGeom prst="rect">
            <a:avLst/>
          </a:prstGeom>
        </p:spPr>
      </p:pic>
    </p:spTree>
    <p:extLst>
      <p:ext uri="{BB962C8B-B14F-4D97-AF65-F5344CB8AC3E}">
        <p14:creationId xmlns:p14="http://schemas.microsoft.com/office/powerpoint/2010/main" val="300232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09740" y="1328165"/>
            <a:ext cx="1246505" cy="482600"/>
          </a:xfrm>
          <a:prstGeom prst="rect">
            <a:avLst/>
          </a:prstGeom>
        </p:spPr>
        <p:txBody>
          <a:bodyPr vert="horz" wrap="square" lIns="0" tIns="12700" rIns="0" bIns="0" rtlCol="0">
            <a:spAutoFit/>
          </a:bodyPr>
          <a:lstStyle/>
          <a:p>
            <a:pPr marL="12700">
              <a:lnSpc>
                <a:spcPct val="100000"/>
              </a:lnSpc>
              <a:spcBef>
                <a:spcPts val="100"/>
              </a:spcBef>
            </a:pPr>
            <a:r>
              <a:rPr sz="3000" spc="-135" dirty="0">
                <a:latin typeface="Calibri"/>
                <a:cs typeface="Calibri"/>
              </a:rPr>
              <a:t>To</a:t>
            </a:r>
            <a:r>
              <a:rPr sz="3000" spc="-80" dirty="0">
                <a:latin typeface="Calibri"/>
                <a:cs typeface="Calibri"/>
              </a:rPr>
              <a:t> </a:t>
            </a:r>
            <a:r>
              <a:rPr sz="3000" spc="-5" dirty="0">
                <a:latin typeface="Calibri"/>
                <a:cs typeface="Calibri"/>
              </a:rPr>
              <a:t>Build</a:t>
            </a:r>
            <a:endParaRPr sz="3000">
              <a:latin typeface="Calibri"/>
              <a:cs typeface="Calibri"/>
            </a:endParaRPr>
          </a:p>
        </p:txBody>
      </p:sp>
      <p:sp>
        <p:nvSpPr>
          <p:cNvPr id="3" name="object 3"/>
          <p:cNvSpPr/>
          <p:nvPr/>
        </p:nvSpPr>
        <p:spPr>
          <a:xfrm>
            <a:off x="4644118" y="226313"/>
            <a:ext cx="3685881" cy="648519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168265" y="3194050"/>
            <a:ext cx="1740535" cy="482600"/>
          </a:xfrm>
          <a:prstGeom prst="rect">
            <a:avLst/>
          </a:prstGeom>
        </p:spPr>
        <p:txBody>
          <a:bodyPr vert="horz" wrap="square" lIns="0" tIns="12700" rIns="0" bIns="0" rtlCol="0">
            <a:spAutoFit/>
          </a:bodyPr>
          <a:lstStyle/>
          <a:p>
            <a:pPr marL="12700">
              <a:lnSpc>
                <a:spcPct val="100000"/>
              </a:lnSpc>
              <a:spcBef>
                <a:spcPts val="100"/>
              </a:spcBef>
            </a:pPr>
            <a:r>
              <a:rPr sz="3000" spc="-135" dirty="0">
                <a:latin typeface="Calibri"/>
                <a:cs typeface="Calibri"/>
              </a:rPr>
              <a:t>To</a:t>
            </a:r>
            <a:r>
              <a:rPr sz="3000" spc="-85" dirty="0">
                <a:latin typeface="Calibri"/>
                <a:cs typeface="Calibri"/>
              </a:rPr>
              <a:t> </a:t>
            </a:r>
            <a:r>
              <a:rPr sz="3000" spc="-15" dirty="0">
                <a:latin typeface="Calibri"/>
                <a:cs typeface="Calibri"/>
              </a:rPr>
              <a:t>improve</a:t>
            </a:r>
            <a:endParaRPr sz="3000">
              <a:latin typeface="Calibri"/>
              <a:cs typeface="Calibri"/>
            </a:endParaRPr>
          </a:p>
        </p:txBody>
      </p:sp>
      <p:sp>
        <p:nvSpPr>
          <p:cNvPr id="5" name="object 5"/>
          <p:cNvSpPr txBox="1"/>
          <p:nvPr/>
        </p:nvSpPr>
        <p:spPr>
          <a:xfrm>
            <a:off x="6237859" y="4853178"/>
            <a:ext cx="1398270" cy="900430"/>
          </a:xfrm>
          <a:prstGeom prst="rect">
            <a:avLst/>
          </a:prstGeom>
        </p:spPr>
        <p:txBody>
          <a:bodyPr vert="horz" wrap="square" lIns="0" tIns="59055" rIns="0" bIns="0" rtlCol="0">
            <a:spAutoFit/>
          </a:bodyPr>
          <a:lstStyle/>
          <a:p>
            <a:pPr marL="12700" marR="5080" indent="508634">
              <a:lnSpc>
                <a:spcPts val="3290"/>
              </a:lnSpc>
              <a:spcBef>
                <a:spcPts val="465"/>
              </a:spcBef>
            </a:pPr>
            <a:r>
              <a:rPr sz="3000" spc="-135" dirty="0">
                <a:latin typeface="Calibri"/>
                <a:cs typeface="Calibri"/>
              </a:rPr>
              <a:t>To  </a:t>
            </a:r>
            <a:r>
              <a:rPr sz="3000" spc="-25" dirty="0">
                <a:latin typeface="Calibri"/>
                <a:cs typeface="Calibri"/>
              </a:rPr>
              <a:t>g</a:t>
            </a:r>
            <a:r>
              <a:rPr sz="3000" dirty="0">
                <a:latin typeface="Calibri"/>
                <a:cs typeface="Calibri"/>
              </a:rPr>
              <a:t>e</a:t>
            </a:r>
            <a:r>
              <a:rPr sz="3000" spc="-15" dirty="0">
                <a:latin typeface="Calibri"/>
                <a:cs typeface="Calibri"/>
              </a:rPr>
              <a:t>n</a:t>
            </a:r>
            <a:r>
              <a:rPr sz="3000" dirty="0">
                <a:latin typeface="Calibri"/>
                <a:cs typeface="Calibri"/>
              </a:rPr>
              <a:t>e</a:t>
            </a:r>
            <a:r>
              <a:rPr sz="3000" spc="-75" dirty="0">
                <a:latin typeface="Calibri"/>
                <a:cs typeface="Calibri"/>
              </a:rPr>
              <a:t>r</a:t>
            </a:r>
            <a:r>
              <a:rPr sz="3000" spc="-25" dirty="0">
                <a:latin typeface="Calibri"/>
                <a:cs typeface="Calibri"/>
              </a:rPr>
              <a:t>a</a:t>
            </a:r>
            <a:r>
              <a:rPr sz="3000" spc="-35" dirty="0">
                <a:latin typeface="Calibri"/>
                <a:cs typeface="Calibri"/>
              </a:rPr>
              <a:t>t</a:t>
            </a:r>
            <a:r>
              <a:rPr sz="3000" dirty="0">
                <a:latin typeface="Calibri"/>
                <a:cs typeface="Calibri"/>
              </a:rPr>
              <a:t>e</a:t>
            </a:r>
            <a:endParaRPr sz="3000">
              <a:latin typeface="Calibri"/>
              <a:cs typeface="Calibri"/>
            </a:endParaRPr>
          </a:p>
        </p:txBody>
      </p:sp>
      <p:sp>
        <p:nvSpPr>
          <p:cNvPr id="6" name="object 6"/>
          <p:cNvSpPr txBox="1"/>
          <p:nvPr/>
        </p:nvSpPr>
        <p:spPr>
          <a:xfrm>
            <a:off x="9136380" y="338327"/>
            <a:ext cx="1957070" cy="568960"/>
          </a:xfrm>
          <a:prstGeom prst="rect">
            <a:avLst/>
          </a:prstGeom>
          <a:solidFill>
            <a:srgbClr val="CFD1D3">
              <a:alpha val="90194"/>
            </a:srgbClr>
          </a:solidFill>
        </p:spPr>
        <p:txBody>
          <a:bodyPr vert="horz" wrap="square" lIns="0" tIns="108585" rIns="0" bIns="0" rtlCol="0">
            <a:spAutoFit/>
          </a:bodyPr>
          <a:lstStyle/>
          <a:p>
            <a:pPr marL="306070">
              <a:lnSpc>
                <a:spcPct val="100000"/>
              </a:lnSpc>
              <a:spcBef>
                <a:spcPts val="855"/>
              </a:spcBef>
            </a:pPr>
            <a:r>
              <a:rPr sz="1900" spc="-10" dirty="0">
                <a:latin typeface="Calibri"/>
                <a:cs typeface="Calibri"/>
              </a:rPr>
              <a:t>Infrastructure</a:t>
            </a:r>
            <a:endParaRPr sz="1900">
              <a:latin typeface="Calibri"/>
              <a:cs typeface="Calibri"/>
            </a:endParaRPr>
          </a:p>
        </p:txBody>
      </p:sp>
      <p:sp>
        <p:nvSpPr>
          <p:cNvPr id="7" name="object 7"/>
          <p:cNvSpPr txBox="1"/>
          <p:nvPr/>
        </p:nvSpPr>
        <p:spPr>
          <a:xfrm>
            <a:off x="9006840" y="906780"/>
            <a:ext cx="2214880" cy="556260"/>
          </a:xfrm>
          <a:prstGeom prst="rect">
            <a:avLst/>
          </a:prstGeom>
          <a:solidFill>
            <a:srgbClr val="CFD1D3">
              <a:alpha val="90194"/>
            </a:srgbClr>
          </a:solidFill>
        </p:spPr>
        <p:txBody>
          <a:bodyPr vert="horz" wrap="square" lIns="0" tIns="97155" rIns="0" bIns="0" rtlCol="0">
            <a:spAutoFit/>
          </a:bodyPr>
          <a:lstStyle/>
          <a:p>
            <a:pPr marL="514350">
              <a:lnSpc>
                <a:spcPct val="100000"/>
              </a:lnSpc>
              <a:spcBef>
                <a:spcPts val="765"/>
              </a:spcBef>
            </a:pPr>
            <a:r>
              <a:rPr sz="1900" spc="-5" dirty="0">
                <a:latin typeface="Calibri"/>
                <a:cs typeface="Calibri"/>
              </a:rPr>
              <a:t>Public</a:t>
            </a:r>
            <a:r>
              <a:rPr sz="1900" dirty="0">
                <a:latin typeface="Calibri"/>
                <a:cs typeface="Calibri"/>
              </a:rPr>
              <a:t> </a:t>
            </a:r>
            <a:r>
              <a:rPr sz="1900" spc="-5" dirty="0">
                <a:latin typeface="Calibri"/>
                <a:cs typeface="Calibri"/>
              </a:rPr>
              <a:t>Service</a:t>
            </a:r>
            <a:endParaRPr sz="1900">
              <a:latin typeface="Calibri"/>
              <a:cs typeface="Calibri"/>
            </a:endParaRPr>
          </a:p>
        </p:txBody>
      </p:sp>
      <p:sp>
        <p:nvSpPr>
          <p:cNvPr id="8" name="object 8"/>
          <p:cNvSpPr txBox="1"/>
          <p:nvPr/>
        </p:nvSpPr>
        <p:spPr>
          <a:xfrm>
            <a:off x="8583168" y="1463039"/>
            <a:ext cx="3063240" cy="556260"/>
          </a:xfrm>
          <a:prstGeom prst="rect">
            <a:avLst/>
          </a:prstGeom>
          <a:solidFill>
            <a:srgbClr val="CFD1D3">
              <a:alpha val="90194"/>
            </a:srgbClr>
          </a:solidFill>
        </p:spPr>
        <p:txBody>
          <a:bodyPr vert="horz" wrap="square" lIns="0" tIns="96520" rIns="0" bIns="0" rtlCol="0">
            <a:spAutoFit/>
          </a:bodyPr>
          <a:lstStyle/>
          <a:p>
            <a:pPr marL="757555">
              <a:lnSpc>
                <a:spcPct val="100000"/>
              </a:lnSpc>
              <a:spcBef>
                <a:spcPts val="760"/>
              </a:spcBef>
            </a:pPr>
            <a:r>
              <a:rPr sz="1900" spc="-10" dirty="0">
                <a:latin typeface="Calibri"/>
                <a:cs typeface="Calibri"/>
              </a:rPr>
              <a:t>Communication</a:t>
            </a:r>
            <a:endParaRPr sz="1900">
              <a:latin typeface="Calibri"/>
              <a:cs typeface="Calibri"/>
            </a:endParaRPr>
          </a:p>
        </p:txBody>
      </p:sp>
      <p:sp>
        <p:nvSpPr>
          <p:cNvPr id="9" name="object 9"/>
          <p:cNvSpPr/>
          <p:nvPr/>
        </p:nvSpPr>
        <p:spPr>
          <a:xfrm>
            <a:off x="2133600" y="3276600"/>
            <a:ext cx="2397760" cy="556260"/>
          </a:xfrm>
          <a:custGeom>
            <a:avLst/>
            <a:gdLst/>
            <a:ahLst/>
            <a:cxnLst/>
            <a:rect l="l" t="t" r="r" b="b"/>
            <a:pathLst>
              <a:path w="2397760" h="556260">
                <a:moveTo>
                  <a:pt x="0" y="556260"/>
                </a:moveTo>
                <a:lnTo>
                  <a:pt x="2397252" y="556260"/>
                </a:lnTo>
                <a:lnTo>
                  <a:pt x="2397252" y="0"/>
                </a:lnTo>
                <a:lnTo>
                  <a:pt x="0" y="0"/>
                </a:lnTo>
                <a:lnTo>
                  <a:pt x="0" y="556260"/>
                </a:lnTo>
                <a:close/>
              </a:path>
            </a:pathLst>
          </a:custGeom>
          <a:solidFill>
            <a:srgbClr val="CFD1D3">
              <a:alpha val="90194"/>
            </a:srgbClr>
          </a:solidFill>
        </p:spPr>
        <p:txBody>
          <a:bodyPr wrap="square" lIns="0" tIns="0" rIns="0" bIns="0" rtlCol="0"/>
          <a:lstStyle/>
          <a:p>
            <a:endParaRPr/>
          </a:p>
        </p:txBody>
      </p:sp>
      <p:sp>
        <p:nvSpPr>
          <p:cNvPr id="10" name="object 10"/>
          <p:cNvSpPr/>
          <p:nvPr/>
        </p:nvSpPr>
        <p:spPr>
          <a:xfrm>
            <a:off x="2133600" y="3276600"/>
            <a:ext cx="2397760" cy="556260"/>
          </a:xfrm>
          <a:custGeom>
            <a:avLst/>
            <a:gdLst/>
            <a:ahLst/>
            <a:cxnLst/>
            <a:rect l="l" t="t" r="r" b="b"/>
            <a:pathLst>
              <a:path w="2397760" h="556260">
                <a:moveTo>
                  <a:pt x="0" y="556260"/>
                </a:moveTo>
                <a:lnTo>
                  <a:pt x="2397252" y="556260"/>
                </a:lnTo>
                <a:lnTo>
                  <a:pt x="2397252" y="0"/>
                </a:lnTo>
                <a:lnTo>
                  <a:pt x="0" y="0"/>
                </a:lnTo>
                <a:lnTo>
                  <a:pt x="0" y="556260"/>
                </a:lnTo>
                <a:close/>
              </a:path>
            </a:pathLst>
          </a:custGeom>
          <a:ln w="12191">
            <a:solidFill>
              <a:srgbClr val="CFD1D3"/>
            </a:solidFill>
          </a:ln>
        </p:spPr>
        <p:txBody>
          <a:bodyPr wrap="square" lIns="0" tIns="0" rIns="0" bIns="0" rtlCol="0"/>
          <a:lstStyle/>
          <a:p>
            <a:endParaRPr/>
          </a:p>
        </p:txBody>
      </p:sp>
      <p:sp>
        <p:nvSpPr>
          <p:cNvPr id="11" name="object 11"/>
          <p:cNvSpPr/>
          <p:nvPr/>
        </p:nvSpPr>
        <p:spPr>
          <a:xfrm>
            <a:off x="2133600" y="2720341"/>
            <a:ext cx="2397760" cy="556260"/>
          </a:xfrm>
          <a:custGeom>
            <a:avLst/>
            <a:gdLst/>
            <a:ahLst/>
            <a:cxnLst/>
            <a:rect l="l" t="t" r="r" b="b"/>
            <a:pathLst>
              <a:path w="2397760" h="556260">
                <a:moveTo>
                  <a:pt x="0" y="556260"/>
                </a:moveTo>
                <a:lnTo>
                  <a:pt x="2397252" y="556260"/>
                </a:lnTo>
                <a:lnTo>
                  <a:pt x="2397252" y="0"/>
                </a:lnTo>
                <a:lnTo>
                  <a:pt x="0" y="0"/>
                </a:lnTo>
                <a:lnTo>
                  <a:pt x="0" y="556260"/>
                </a:lnTo>
                <a:close/>
              </a:path>
            </a:pathLst>
          </a:custGeom>
          <a:solidFill>
            <a:srgbClr val="CFD1D3">
              <a:alpha val="90194"/>
            </a:srgbClr>
          </a:solidFill>
        </p:spPr>
        <p:txBody>
          <a:bodyPr wrap="square" lIns="0" tIns="0" rIns="0" bIns="0" rtlCol="0"/>
          <a:lstStyle/>
          <a:p>
            <a:endParaRPr/>
          </a:p>
        </p:txBody>
      </p:sp>
      <p:sp>
        <p:nvSpPr>
          <p:cNvPr id="12" name="object 12"/>
          <p:cNvSpPr/>
          <p:nvPr/>
        </p:nvSpPr>
        <p:spPr>
          <a:xfrm>
            <a:off x="2133600" y="2720341"/>
            <a:ext cx="2397760" cy="556260"/>
          </a:xfrm>
          <a:custGeom>
            <a:avLst/>
            <a:gdLst/>
            <a:ahLst/>
            <a:cxnLst/>
            <a:rect l="l" t="t" r="r" b="b"/>
            <a:pathLst>
              <a:path w="2397760" h="556260">
                <a:moveTo>
                  <a:pt x="0" y="556260"/>
                </a:moveTo>
                <a:lnTo>
                  <a:pt x="2397252" y="556260"/>
                </a:lnTo>
                <a:lnTo>
                  <a:pt x="2397252" y="0"/>
                </a:lnTo>
                <a:lnTo>
                  <a:pt x="0" y="0"/>
                </a:lnTo>
                <a:lnTo>
                  <a:pt x="0" y="556260"/>
                </a:lnTo>
                <a:close/>
              </a:path>
            </a:pathLst>
          </a:custGeom>
          <a:ln w="12191">
            <a:solidFill>
              <a:srgbClr val="CFD1D3"/>
            </a:solidFill>
          </a:ln>
        </p:spPr>
        <p:txBody>
          <a:bodyPr wrap="square" lIns="0" tIns="0" rIns="0" bIns="0" rtlCol="0"/>
          <a:lstStyle/>
          <a:p>
            <a:endParaRPr/>
          </a:p>
        </p:txBody>
      </p:sp>
      <p:sp>
        <p:nvSpPr>
          <p:cNvPr id="13" name="object 13"/>
          <p:cNvSpPr txBox="1"/>
          <p:nvPr/>
        </p:nvSpPr>
        <p:spPr>
          <a:xfrm>
            <a:off x="2834132" y="2811907"/>
            <a:ext cx="998855" cy="871219"/>
          </a:xfrm>
          <a:prstGeom prst="rect">
            <a:avLst/>
          </a:prstGeom>
        </p:spPr>
        <p:txBody>
          <a:bodyPr vert="horz" wrap="square" lIns="0" tIns="12065" rIns="0" bIns="0" rtlCol="0">
            <a:spAutoFit/>
          </a:bodyPr>
          <a:lstStyle/>
          <a:p>
            <a:pPr algn="ctr">
              <a:lnSpc>
                <a:spcPct val="100000"/>
              </a:lnSpc>
              <a:spcBef>
                <a:spcPts val="95"/>
              </a:spcBef>
            </a:pPr>
            <a:r>
              <a:rPr sz="1900" spc="-30" dirty="0">
                <a:latin typeface="Calibri"/>
                <a:cs typeface="Calibri"/>
              </a:rPr>
              <a:t>E</a:t>
            </a:r>
            <a:r>
              <a:rPr sz="1900" spc="-10" dirty="0">
                <a:latin typeface="Calibri"/>
                <a:cs typeface="Calibri"/>
              </a:rPr>
              <a:t>d</a:t>
            </a:r>
            <a:r>
              <a:rPr sz="1900" spc="-5" dirty="0">
                <a:latin typeface="Calibri"/>
                <a:cs typeface="Calibri"/>
              </a:rPr>
              <a:t>u</a:t>
            </a:r>
            <a:r>
              <a:rPr sz="1900" spc="-15" dirty="0">
                <a:latin typeface="Calibri"/>
                <a:cs typeface="Calibri"/>
              </a:rPr>
              <a:t>ca</a:t>
            </a:r>
            <a:r>
              <a:rPr sz="1900" spc="-5" dirty="0">
                <a:latin typeface="Calibri"/>
                <a:cs typeface="Calibri"/>
              </a:rPr>
              <a:t>tion</a:t>
            </a:r>
            <a:endParaRPr sz="1900">
              <a:latin typeface="Calibri"/>
              <a:cs typeface="Calibri"/>
            </a:endParaRPr>
          </a:p>
          <a:p>
            <a:pPr>
              <a:lnSpc>
                <a:spcPct val="100000"/>
              </a:lnSpc>
              <a:spcBef>
                <a:spcPts val="30"/>
              </a:spcBef>
            </a:pPr>
            <a:endParaRPr sz="1800">
              <a:latin typeface="Times New Roman"/>
              <a:cs typeface="Times New Roman"/>
            </a:endParaRPr>
          </a:p>
          <a:p>
            <a:pPr algn="ctr">
              <a:lnSpc>
                <a:spcPct val="100000"/>
              </a:lnSpc>
            </a:pPr>
            <a:r>
              <a:rPr sz="1900" spc="-10" dirty="0">
                <a:latin typeface="Calibri"/>
                <a:cs typeface="Calibri"/>
              </a:rPr>
              <a:t>Health</a:t>
            </a:r>
            <a:endParaRPr sz="1900">
              <a:latin typeface="Calibri"/>
              <a:cs typeface="Calibri"/>
            </a:endParaRPr>
          </a:p>
        </p:txBody>
      </p:sp>
      <p:sp>
        <p:nvSpPr>
          <p:cNvPr id="14" name="object 14"/>
          <p:cNvSpPr/>
          <p:nvPr/>
        </p:nvSpPr>
        <p:spPr>
          <a:xfrm>
            <a:off x="2133600" y="3832861"/>
            <a:ext cx="2397760" cy="556260"/>
          </a:xfrm>
          <a:custGeom>
            <a:avLst/>
            <a:gdLst/>
            <a:ahLst/>
            <a:cxnLst/>
            <a:rect l="l" t="t" r="r" b="b"/>
            <a:pathLst>
              <a:path w="2397760" h="556260">
                <a:moveTo>
                  <a:pt x="0" y="556259"/>
                </a:moveTo>
                <a:lnTo>
                  <a:pt x="2397252" y="556259"/>
                </a:lnTo>
                <a:lnTo>
                  <a:pt x="2397252" y="0"/>
                </a:lnTo>
                <a:lnTo>
                  <a:pt x="0" y="0"/>
                </a:lnTo>
                <a:lnTo>
                  <a:pt x="0" y="556259"/>
                </a:lnTo>
                <a:close/>
              </a:path>
            </a:pathLst>
          </a:custGeom>
          <a:solidFill>
            <a:srgbClr val="CFD1D3">
              <a:alpha val="90194"/>
            </a:srgbClr>
          </a:solidFill>
        </p:spPr>
        <p:txBody>
          <a:bodyPr wrap="square" lIns="0" tIns="0" rIns="0" bIns="0" rtlCol="0"/>
          <a:lstStyle/>
          <a:p>
            <a:endParaRPr/>
          </a:p>
        </p:txBody>
      </p:sp>
      <p:sp>
        <p:nvSpPr>
          <p:cNvPr id="15" name="object 15"/>
          <p:cNvSpPr/>
          <p:nvPr/>
        </p:nvSpPr>
        <p:spPr>
          <a:xfrm>
            <a:off x="2133600" y="3832861"/>
            <a:ext cx="2397760" cy="556260"/>
          </a:xfrm>
          <a:custGeom>
            <a:avLst/>
            <a:gdLst/>
            <a:ahLst/>
            <a:cxnLst/>
            <a:rect l="l" t="t" r="r" b="b"/>
            <a:pathLst>
              <a:path w="2397760" h="556260">
                <a:moveTo>
                  <a:pt x="0" y="556259"/>
                </a:moveTo>
                <a:lnTo>
                  <a:pt x="2397252" y="556259"/>
                </a:lnTo>
                <a:lnTo>
                  <a:pt x="2397252" y="0"/>
                </a:lnTo>
                <a:lnTo>
                  <a:pt x="0" y="0"/>
                </a:lnTo>
                <a:lnTo>
                  <a:pt x="0" y="556259"/>
                </a:lnTo>
                <a:close/>
              </a:path>
            </a:pathLst>
          </a:custGeom>
          <a:ln w="12192">
            <a:solidFill>
              <a:srgbClr val="CFD1D3"/>
            </a:solidFill>
          </a:ln>
        </p:spPr>
        <p:txBody>
          <a:bodyPr wrap="square" lIns="0" tIns="0" rIns="0" bIns="0" rtlCol="0"/>
          <a:lstStyle/>
          <a:p>
            <a:endParaRPr/>
          </a:p>
        </p:txBody>
      </p:sp>
      <p:sp>
        <p:nvSpPr>
          <p:cNvPr id="16" name="object 16"/>
          <p:cNvSpPr txBox="1"/>
          <p:nvPr/>
        </p:nvSpPr>
        <p:spPr>
          <a:xfrm>
            <a:off x="2549144" y="3924377"/>
            <a:ext cx="1567180" cy="314960"/>
          </a:xfrm>
          <a:prstGeom prst="rect">
            <a:avLst/>
          </a:prstGeom>
        </p:spPr>
        <p:txBody>
          <a:bodyPr vert="horz" wrap="square" lIns="0" tIns="12065" rIns="0" bIns="0" rtlCol="0">
            <a:spAutoFit/>
          </a:bodyPr>
          <a:lstStyle/>
          <a:p>
            <a:pPr marL="12700">
              <a:lnSpc>
                <a:spcPct val="100000"/>
              </a:lnSpc>
              <a:spcBef>
                <a:spcPts val="95"/>
              </a:spcBef>
            </a:pPr>
            <a:r>
              <a:rPr sz="1900" spc="-10" dirty="0">
                <a:latin typeface="Calibri"/>
                <a:cs typeface="Calibri"/>
              </a:rPr>
              <a:t>Living condition</a:t>
            </a:r>
            <a:endParaRPr sz="1900">
              <a:latin typeface="Calibri"/>
              <a:cs typeface="Calibri"/>
            </a:endParaRPr>
          </a:p>
        </p:txBody>
      </p:sp>
      <p:sp>
        <p:nvSpPr>
          <p:cNvPr id="17" name="object 17"/>
          <p:cNvSpPr txBox="1"/>
          <p:nvPr/>
        </p:nvSpPr>
        <p:spPr>
          <a:xfrm>
            <a:off x="8583168" y="4461383"/>
            <a:ext cx="2411095" cy="1684020"/>
          </a:xfrm>
          <a:prstGeom prst="rect">
            <a:avLst/>
          </a:prstGeom>
          <a:solidFill>
            <a:srgbClr val="CFD1D3">
              <a:alpha val="90194"/>
            </a:srgbClr>
          </a:solidFill>
        </p:spPr>
        <p:txBody>
          <a:bodyPr vert="horz" wrap="square" lIns="0" tIns="111125" rIns="0" bIns="0" rtlCol="0">
            <a:spAutoFit/>
          </a:bodyPr>
          <a:lstStyle/>
          <a:p>
            <a:pPr marL="1905" algn="ctr">
              <a:lnSpc>
                <a:spcPct val="100000"/>
              </a:lnSpc>
              <a:spcBef>
                <a:spcPts val="875"/>
              </a:spcBef>
            </a:pPr>
            <a:r>
              <a:rPr sz="1900" spc="-10" dirty="0">
                <a:latin typeface="Calibri"/>
                <a:cs typeface="Calibri"/>
              </a:rPr>
              <a:t>Employment</a:t>
            </a:r>
            <a:endParaRPr sz="1900" dirty="0">
              <a:latin typeface="Calibri"/>
              <a:cs typeface="Calibri"/>
            </a:endParaRPr>
          </a:p>
          <a:p>
            <a:pPr marL="188595" marR="180340" indent="-635" algn="ctr">
              <a:lnSpc>
                <a:spcPct val="192200"/>
              </a:lnSpc>
              <a:spcBef>
                <a:spcPts val="5"/>
              </a:spcBef>
            </a:pPr>
            <a:r>
              <a:rPr sz="1900" spc="-15" dirty="0">
                <a:latin typeface="Calibri"/>
                <a:cs typeface="Calibri"/>
              </a:rPr>
              <a:t>Farm </a:t>
            </a:r>
            <a:r>
              <a:rPr sz="1900" spc="-5" dirty="0">
                <a:latin typeface="Calibri"/>
                <a:cs typeface="Calibri"/>
              </a:rPr>
              <a:t>&amp; </a:t>
            </a:r>
            <a:r>
              <a:rPr sz="1900" spc="-20" dirty="0">
                <a:latin typeface="Calibri"/>
                <a:cs typeface="Calibri"/>
              </a:rPr>
              <a:t>storage  </a:t>
            </a:r>
            <a:r>
              <a:rPr sz="1900" spc="-10" dirty="0">
                <a:latin typeface="Calibri"/>
                <a:cs typeface="Calibri"/>
              </a:rPr>
              <a:t>Economical</a:t>
            </a:r>
            <a:r>
              <a:rPr sz="1900" spc="-80" dirty="0">
                <a:latin typeface="Calibri"/>
                <a:cs typeface="Calibri"/>
              </a:rPr>
              <a:t> </a:t>
            </a:r>
            <a:r>
              <a:rPr sz="1900" spc="-5" dirty="0">
                <a:latin typeface="Calibri"/>
                <a:cs typeface="Calibri"/>
              </a:rPr>
              <a:t>activities</a:t>
            </a:r>
            <a:endParaRPr sz="1900" dirty="0">
              <a:latin typeface="Calibri"/>
              <a:cs typeface="Calibri"/>
            </a:endParaRPr>
          </a:p>
        </p:txBody>
      </p:sp>
      <p:sp>
        <p:nvSpPr>
          <p:cNvPr id="18" name="object 18"/>
          <p:cNvSpPr/>
          <p:nvPr/>
        </p:nvSpPr>
        <p:spPr>
          <a:xfrm>
            <a:off x="1187361" y="125095"/>
            <a:ext cx="504278" cy="643727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ts val="2400"/>
              </a:spcBef>
            </a:pPr>
            <a:r>
              <a:rPr lang="en-IN" sz="2800" dirty="0"/>
              <a:t>Production not a Challenge – productivity is.</a:t>
            </a:r>
          </a:p>
          <a:p>
            <a:pPr>
              <a:spcBef>
                <a:spcPts val="2400"/>
              </a:spcBef>
            </a:pPr>
            <a:r>
              <a:rPr lang="en-IN" sz="2800" dirty="0"/>
              <a:t>De-risk Agriculture</a:t>
            </a:r>
          </a:p>
          <a:p>
            <a:pPr>
              <a:spcBef>
                <a:spcPts val="2400"/>
              </a:spcBef>
            </a:pPr>
            <a:r>
              <a:rPr lang="en-IN" sz="2800" dirty="0"/>
              <a:t>Monetise the Output </a:t>
            </a:r>
          </a:p>
          <a:p>
            <a:pPr>
              <a:spcBef>
                <a:spcPts val="2400"/>
              </a:spcBef>
            </a:pPr>
            <a:r>
              <a:rPr lang="en-IN" sz="2800" dirty="0"/>
              <a:t>Address structural issues</a:t>
            </a:r>
          </a:p>
          <a:p>
            <a:pPr>
              <a:spcBef>
                <a:spcPts val="2400"/>
              </a:spcBef>
            </a:pPr>
            <a:r>
              <a:rPr lang="en-IN" sz="2800" dirty="0"/>
              <a:t>Sustainability to form the basis</a:t>
            </a:r>
          </a:p>
        </p:txBody>
      </p:sp>
      <p:sp>
        <p:nvSpPr>
          <p:cNvPr id="3" name="Title 2"/>
          <p:cNvSpPr>
            <a:spLocks noGrp="1"/>
          </p:cNvSpPr>
          <p:nvPr>
            <p:ph type="title"/>
          </p:nvPr>
        </p:nvSpPr>
        <p:spPr/>
        <p:txBody>
          <a:bodyPr/>
          <a:lstStyle/>
          <a:p>
            <a:r>
              <a:rPr lang="en-IN" dirty="0"/>
              <a:t>Principles of Strategy</a:t>
            </a:r>
          </a:p>
        </p:txBody>
      </p:sp>
    </p:spTree>
    <p:extLst>
      <p:ext uri="{BB962C8B-B14F-4D97-AF65-F5344CB8AC3E}">
        <p14:creationId xmlns:p14="http://schemas.microsoft.com/office/powerpoint/2010/main" val="1544813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342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254252" y="5175503"/>
            <a:ext cx="10533888" cy="56387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230782" y="5152135"/>
            <a:ext cx="10532338" cy="56214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A5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v</a:t>
            </a:r>
            <a:endParaRPr lang="en-IN" dirty="0">
              <a:solidFill>
                <a:prstClr val="white"/>
              </a:solidFill>
            </a:endParaRPr>
          </a:p>
        </p:txBody>
      </p:sp>
      <p:sp>
        <p:nvSpPr>
          <p:cNvPr id="5" name="Rectangle 4"/>
          <p:cNvSpPr/>
          <p:nvPr/>
        </p:nvSpPr>
        <p:spPr>
          <a:xfrm>
            <a:off x="209550" y="913039"/>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6" name="Right Triangle 5"/>
          <p:cNvSpPr/>
          <p:nvPr/>
        </p:nvSpPr>
        <p:spPr>
          <a:xfrm rot="16200000">
            <a:off x="7530609"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TextBox 6"/>
          <p:cNvSpPr txBox="1"/>
          <p:nvPr/>
        </p:nvSpPr>
        <p:spPr>
          <a:xfrm>
            <a:off x="324931" y="169459"/>
            <a:ext cx="4765728" cy="646331"/>
          </a:xfrm>
          <a:prstGeom prst="rect">
            <a:avLst/>
          </a:prstGeom>
          <a:noFill/>
        </p:spPr>
        <p:txBody>
          <a:bodyPr wrap="none" rtlCol="0">
            <a:spAutoFit/>
          </a:bodyPr>
          <a:lstStyle/>
          <a:p>
            <a:r>
              <a:rPr lang="en-IN" sz="3600" b="1" dirty="0">
                <a:solidFill>
                  <a:prstClr val="white"/>
                </a:solidFill>
                <a:effectLst>
                  <a:outerShdw blurRad="38100" dist="38100" dir="2700000" algn="tl">
                    <a:srgbClr val="000000">
                      <a:alpha val="43137"/>
                    </a:srgbClr>
                  </a:outerShdw>
                </a:effectLst>
              </a:rPr>
              <a:t>DEVELOPMENT FOR ALL</a:t>
            </a:r>
          </a:p>
        </p:txBody>
      </p:sp>
      <p:sp>
        <p:nvSpPr>
          <p:cNvPr id="8" name="Rectangle 7"/>
          <p:cNvSpPr/>
          <p:nvPr/>
        </p:nvSpPr>
        <p:spPr>
          <a:xfrm>
            <a:off x="324931" y="998696"/>
            <a:ext cx="7115175" cy="1323439"/>
          </a:xfrm>
          <a:prstGeom prst="rect">
            <a:avLst/>
          </a:prstGeom>
        </p:spPr>
        <p:txBody>
          <a:bodyPr wrap="square" anchor="t">
            <a:spAutoFit/>
          </a:bodyPr>
          <a:lstStyle/>
          <a:p>
            <a:r>
              <a:rPr lang="en-US" sz="4000" b="1" dirty="0">
                <a:solidFill>
                  <a:srgbClr val="46A5AE"/>
                </a:solidFill>
              </a:rPr>
              <a:t>Jan </a:t>
            </a:r>
            <a:r>
              <a:rPr lang="en-US" sz="4000" b="1" dirty="0" err="1">
                <a:solidFill>
                  <a:srgbClr val="46A5AE"/>
                </a:solidFill>
              </a:rPr>
              <a:t>Dhan</a:t>
            </a:r>
            <a:r>
              <a:rPr lang="en-US" sz="4000" b="1" dirty="0">
                <a:solidFill>
                  <a:srgbClr val="46A5AE"/>
                </a:solidFill>
              </a:rPr>
              <a:t> </a:t>
            </a:r>
            <a:r>
              <a:rPr lang="en-US" sz="4000" b="1" dirty="0" err="1">
                <a:solidFill>
                  <a:srgbClr val="46A5AE"/>
                </a:solidFill>
              </a:rPr>
              <a:t>Yojana</a:t>
            </a:r>
            <a:r>
              <a:rPr lang="en-US" sz="4000" b="1" dirty="0">
                <a:solidFill>
                  <a:srgbClr val="46A5AE"/>
                </a:solidFill>
              </a:rPr>
              <a:t> Serving the Banking Needs of the Unbanked</a:t>
            </a:r>
            <a:endParaRPr lang="en-IN" sz="4000" b="1" dirty="0">
              <a:solidFill>
                <a:srgbClr val="46A5AE"/>
              </a:solidFill>
            </a:endParaRPr>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8600" y="592982"/>
            <a:ext cx="4133849" cy="2582701"/>
          </a:xfrm>
          <a:prstGeom prst="rect">
            <a:avLst/>
          </a:prstGeom>
        </p:spPr>
      </p:pic>
      <p:sp>
        <p:nvSpPr>
          <p:cNvPr id="12" name="Rectangle 11"/>
          <p:cNvSpPr/>
          <p:nvPr/>
        </p:nvSpPr>
        <p:spPr>
          <a:xfrm>
            <a:off x="2552736" y="2556384"/>
            <a:ext cx="3498440" cy="769441"/>
          </a:xfrm>
          <a:prstGeom prst="rect">
            <a:avLst/>
          </a:prstGeom>
        </p:spPr>
        <p:txBody>
          <a:bodyPr wrap="square">
            <a:spAutoFit/>
          </a:bodyPr>
          <a:lstStyle/>
          <a:p>
            <a:r>
              <a:rPr lang="en-IN" sz="4400" b="1" dirty="0">
                <a:solidFill>
                  <a:srgbClr val="292874"/>
                </a:solidFill>
              </a:rPr>
              <a:t>34.03 Crore </a:t>
            </a: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7448" y="2523433"/>
            <a:ext cx="1053115" cy="1067844"/>
          </a:xfrm>
          <a:prstGeom prst="rect">
            <a:avLst/>
          </a:prstGeom>
        </p:spPr>
      </p:pic>
      <p:sp>
        <p:nvSpPr>
          <p:cNvPr id="16" name="Rectangle 15"/>
          <p:cNvSpPr/>
          <p:nvPr/>
        </p:nvSpPr>
        <p:spPr>
          <a:xfrm>
            <a:off x="2210985" y="2519720"/>
            <a:ext cx="88542" cy="1071557"/>
          </a:xfrm>
          <a:prstGeom prst="rect">
            <a:avLst/>
          </a:prstGeom>
          <a:solidFill>
            <a:srgbClr val="292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7" name="TextBox 16"/>
          <p:cNvSpPr txBox="1"/>
          <p:nvPr/>
        </p:nvSpPr>
        <p:spPr>
          <a:xfrm>
            <a:off x="2595584" y="3140224"/>
            <a:ext cx="3118076" cy="400110"/>
          </a:xfrm>
          <a:prstGeom prst="rect">
            <a:avLst/>
          </a:prstGeom>
          <a:noFill/>
        </p:spPr>
        <p:txBody>
          <a:bodyPr wrap="square" rtlCol="0">
            <a:spAutoFit/>
          </a:bodyPr>
          <a:lstStyle/>
          <a:p>
            <a:r>
              <a:rPr lang="en-IN" sz="2000" dirty="0">
                <a:solidFill>
                  <a:prstClr val="black"/>
                </a:solidFill>
              </a:rPr>
              <a:t>Jan </a:t>
            </a:r>
            <a:r>
              <a:rPr lang="en-IN" sz="2000" dirty="0" err="1">
                <a:solidFill>
                  <a:prstClr val="black"/>
                </a:solidFill>
              </a:rPr>
              <a:t>Dhan</a:t>
            </a:r>
            <a:r>
              <a:rPr lang="en-IN" sz="2000" dirty="0">
                <a:solidFill>
                  <a:prstClr val="black"/>
                </a:solidFill>
              </a:rPr>
              <a:t> accounts opened</a:t>
            </a:r>
          </a:p>
        </p:txBody>
      </p:sp>
      <p:sp>
        <p:nvSpPr>
          <p:cNvPr id="19" name="Rectangle 18"/>
          <p:cNvSpPr/>
          <p:nvPr/>
        </p:nvSpPr>
        <p:spPr>
          <a:xfrm>
            <a:off x="2213369" y="3953765"/>
            <a:ext cx="88542" cy="1018824"/>
          </a:xfrm>
          <a:prstGeom prst="rect">
            <a:avLst/>
          </a:prstGeom>
          <a:solidFill>
            <a:srgbClr val="D6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6258" y="3993508"/>
            <a:ext cx="1132708" cy="1037788"/>
          </a:xfrm>
          <a:prstGeom prst="rect">
            <a:avLst/>
          </a:prstGeom>
        </p:spPr>
      </p:pic>
      <p:sp>
        <p:nvSpPr>
          <p:cNvPr id="22" name="TextBox 21"/>
          <p:cNvSpPr txBox="1"/>
          <p:nvPr/>
        </p:nvSpPr>
        <p:spPr>
          <a:xfrm>
            <a:off x="2559851" y="4159753"/>
            <a:ext cx="6651384" cy="707886"/>
          </a:xfrm>
          <a:prstGeom prst="rect">
            <a:avLst/>
          </a:prstGeom>
          <a:noFill/>
        </p:spPr>
        <p:txBody>
          <a:bodyPr wrap="square" rtlCol="0">
            <a:spAutoFit/>
          </a:bodyPr>
          <a:lstStyle/>
          <a:p>
            <a:r>
              <a:rPr lang="en-US" sz="2000" dirty="0">
                <a:solidFill>
                  <a:prstClr val="black"/>
                </a:solidFill>
              </a:rPr>
              <a:t>According to the World Bank </a:t>
            </a:r>
            <a:r>
              <a:rPr lang="en-US" sz="2000" dirty="0" err="1">
                <a:solidFill>
                  <a:prstClr val="black"/>
                </a:solidFill>
              </a:rPr>
              <a:t>Findex</a:t>
            </a:r>
            <a:r>
              <a:rPr lang="en-US" sz="2000" dirty="0">
                <a:solidFill>
                  <a:prstClr val="black"/>
                </a:solidFill>
              </a:rPr>
              <a:t> Report, India accounts for </a:t>
            </a:r>
          </a:p>
          <a:p>
            <a:r>
              <a:rPr lang="en-US" sz="2000" b="1" dirty="0">
                <a:solidFill>
                  <a:srgbClr val="D67401"/>
                </a:solidFill>
              </a:rPr>
              <a:t>55% of new bank accounts opened globally between 2014-17</a:t>
            </a:r>
            <a:endParaRPr lang="en-IN" sz="2000" b="1" dirty="0">
              <a:solidFill>
                <a:srgbClr val="D67401"/>
              </a:solidFill>
            </a:endParaRPr>
          </a:p>
        </p:txBody>
      </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3140" y="5501275"/>
            <a:ext cx="1145826" cy="701818"/>
          </a:xfrm>
          <a:prstGeom prst="rect">
            <a:avLst/>
          </a:prstGeom>
        </p:spPr>
      </p:pic>
      <p:sp>
        <p:nvSpPr>
          <p:cNvPr id="27" name="Rectangle 26"/>
          <p:cNvSpPr/>
          <p:nvPr/>
        </p:nvSpPr>
        <p:spPr>
          <a:xfrm>
            <a:off x="2210984" y="5364257"/>
            <a:ext cx="88542" cy="1018824"/>
          </a:xfrm>
          <a:prstGeom prst="rect">
            <a:avLst/>
          </a:prstGeom>
          <a:solidFill>
            <a:srgbClr val="CB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CB2428"/>
              </a:solidFill>
            </a:endParaRPr>
          </a:p>
        </p:txBody>
      </p:sp>
      <p:sp>
        <p:nvSpPr>
          <p:cNvPr id="28" name="TextBox 27"/>
          <p:cNvSpPr txBox="1"/>
          <p:nvPr/>
        </p:nvSpPr>
        <p:spPr>
          <a:xfrm>
            <a:off x="2651543" y="5402351"/>
            <a:ext cx="7764666" cy="984885"/>
          </a:xfrm>
          <a:prstGeom prst="rect">
            <a:avLst/>
          </a:prstGeom>
          <a:noFill/>
        </p:spPr>
        <p:txBody>
          <a:bodyPr wrap="square" rtlCol="0">
            <a:spAutoFit/>
          </a:bodyPr>
          <a:lstStyle/>
          <a:p>
            <a:r>
              <a:rPr lang="en-US" sz="2000" b="1" dirty="0">
                <a:solidFill>
                  <a:srgbClr val="FF0000"/>
                </a:solidFill>
              </a:rPr>
              <a:t>India Post Payments Bank launched </a:t>
            </a:r>
            <a:r>
              <a:rPr lang="en-US" sz="2000" dirty="0">
                <a:solidFill>
                  <a:prstClr val="black"/>
                </a:solidFill>
              </a:rPr>
              <a:t>taking banking system to doorstep of poor &amp; unbanked. Over </a:t>
            </a:r>
            <a:r>
              <a:rPr lang="en-US" sz="2000" b="1" dirty="0">
                <a:solidFill>
                  <a:srgbClr val="FF0000"/>
                </a:solidFill>
              </a:rPr>
              <a:t>1.25 Lakh Access Points rolled out </a:t>
            </a:r>
            <a:r>
              <a:rPr lang="en-US" sz="2000" dirty="0">
                <a:solidFill>
                  <a:prstClr val="black"/>
                </a:solidFill>
              </a:rPr>
              <a:t>in 4 months</a:t>
            </a:r>
          </a:p>
          <a:p>
            <a:endParaRPr lang="en-IN" dirty="0">
              <a:solidFill>
                <a:prstClr val="black"/>
              </a:solidFill>
            </a:endParaRPr>
          </a:p>
        </p:txBody>
      </p:sp>
      <p:sp>
        <p:nvSpPr>
          <p:cNvPr id="29" name="TextBox 28"/>
          <p:cNvSpPr txBox="1"/>
          <p:nvPr/>
        </p:nvSpPr>
        <p:spPr>
          <a:xfrm>
            <a:off x="10272584" y="6275987"/>
            <a:ext cx="1614616" cy="246221"/>
          </a:xfrm>
          <a:prstGeom prst="rect">
            <a:avLst/>
          </a:prstGeom>
          <a:noFill/>
        </p:spPr>
        <p:txBody>
          <a:bodyPr wrap="square" rtlCol="0">
            <a:spAutoFit/>
          </a:bodyPr>
          <a:lstStyle/>
          <a:p>
            <a:r>
              <a:rPr lang="en-US" sz="1000" b="1" dirty="0">
                <a:solidFill>
                  <a:srgbClr val="46A5AE"/>
                </a:solidFill>
              </a:rPr>
              <a:t>As on 1</a:t>
            </a:r>
            <a:r>
              <a:rPr lang="en-US" sz="1000" b="1" baseline="30000" dirty="0">
                <a:solidFill>
                  <a:srgbClr val="46A5AE"/>
                </a:solidFill>
              </a:rPr>
              <a:t>st</a:t>
            </a:r>
            <a:r>
              <a:rPr lang="en-US" sz="1000" b="1" dirty="0">
                <a:solidFill>
                  <a:srgbClr val="46A5AE"/>
                </a:solidFill>
              </a:rPr>
              <a:t> February 2019</a:t>
            </a:r>
            <a:endParaRPr lang="en-IN" sz="1000" b="1" dirty="0">
              <a:solidFill>
                <a:srgbClr val="46A5AE"/>
              </a:solidFill>
            </a:endParaRPr>
          </a:p>
        </p:txBody>
      </p:sp>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552661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A5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v</a:t>
            </a:r>
            <a:endParaRPr lang="en-IN" dirty="0">
              <a:solidFill>
                <a:prstClr val="white"/>
              </a:solidFill>
            </a:endParaRPr>
          </a:p>
        </p:txBody>
      </p:sp>
      <p:sp>
        <p:nvSpPr>
          <p:cNvPr id="5" name="Rectangle 4"/>
          <p:cNvSpPr/>
          <p:nvPr/>
        </p:nvSpPr>
        <p:spPr>
          <a:xfrm>
            <a:off x="209550" y="913039"/>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 name="Right Triangle 5"/>
          <p:cNvSpPr/>
          <p:nvPr/>
        </p:nvSpPr>
        <p:spPr>
          <a:xfrm rot="16200000">
            <a:off x="7530609"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TextBox 6"/>
          <p:cNvSpPr txBox="1"/>
          <p:nvPr/>
        </p:nvSpPr>
        <p:spPr>
          <a:xfrm>
            <a:off x="324931" y="169459"/>
            <a:ext cx="4765728" cy="646331"/>
          </a:xfrm>
          <a:prstGeom prst="rect">
            <a:avLst/>
          </a:prstGeom>
          <a:noFill/>
        </p:spPr>
        <p:txBody>
          <a:bodyPr wrap="none" rtlCol="0">
            <a:spAutoFit/>
          </a:bodyPr>
          <a:lstStyle/>
          <a:p>
            <a:r>
              <a:rPr lang="en-IN" sz="3600" b="1" dirty="0">
                <a:solidFill>
                  <a:prstClr val="white"/>
                </a:solidFill>
                <a:effectLst>
                  <a:outerShdw blurRad="38100" dist="38100" dir="2700000" algn="tl">
                    <a:srgbClr val="000000">
                      <a:alpha val="43137"/>
                    </a:srgbClr>
                  </a:outerShdw>
                </a:effectLst>
              </a:rPr>
              <a:t>DEVELOPMENT FOR ALL</a:t>
            </a:r>
          </a:p>
        </p:txBody>
      </p:sp>
      <p:sp>
        <p:nvSpPr>
          <p:cNvPr id="8" name="Rectangle 7"/>
          <p:cNvSpPr/>
          <p:nvPr/>
        </p:nvSpPr>
        <p:spPr>
          <a:xfrm>
            <a:off x="324931" y="998696"/>
            <a:ext cx="7115175" cy="1323439"/>
          </a:xfrm>
          <a:prstGeom prst="rect">
            <a:avLst/>
          </a:prstGeom>
        </p:spPr>
        <p:txBody>
          <a:bodyPr wrap="square" anchor="t">
            <a:spAutoFit/>
          </a:bodyPr>
          <a:lstStyle/>
          <a:p>
            <a:r>
              <a:rPr lang="en-US" sz="4000" b="1" dirty="0">
                <a:solidFill>
                  <a:srgbClr val="46A5AE"/>
                </a:solidFill>
              </a:rPr>
              <a:t>Jan Suraksha </a:t>
            </a:r>
            <a:r>
              <a:rPr lang="en-US" sz="4000" b="1" dirty="0" err="1">
                <a:solidFill>
                  <a:srgbClr val="46A5AE"/>
                </a:solidFill>
              </a:rPr>
              <a:t>Yojana</a:t>
            </a:r>
            <a:r>
              <a:rPr lang="en-US" sz="4000" b="1" dirty="0">
                <a:solidFill>
                  <a:srgbClr val="46A5AE"/>
                </a:solidFill>
              </a:rPr>
              <a:t> Gives Insurance to Poor</a:t>
            </a:r>
            <a:endParaRPr lang="en-IN" sz="4000" b="1" dirty="0">
              <a:solidFill>
                <a:srgbClr val="46A5AE"/>
              </a:solidFill>
            </a:endParaRPr>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8600" y="584744"/>
            <a:ext cx="4133849" cy="2582701"/>
          </a:xfrm>
          <a:prstGeom prst="rect">
            <a:avLst/>
          </a:prstGeom>
        </p:spPr>
      </p:pic>
      <p:sp>
        <p:nvSpPr>
          <p:cNvPr id="9" name="TextBox 8"/>
          <p:cNvSpPr txBox="1"/>
          <p:nvPr/>
        </p:nvSpPr>
        <p:spPr>
          <a:xfrm>
            <a:off x="10272584" y="6275987"/>
            <a:ext cx="1614616" cy="246221"/>
          </a:xfrm>
          <a:prstGeom prst="rect">
            <a:avLst/>
          </a:prstGeom>
          <a:noFill/>
        </p:spPr>
        <p:txBody>
          <a:bodyPr wrap="square" rtlCol="0">
            <a:spAutoFit/>
          </a:bodyPr>
          <a:lstStyle/>
          <a:p>
            <a:r>
              <a:rPr lang="en-US" sz="1000" b="1" dirty="0">
                <a:solidFill>
                  <a:srgbClr val="46A5AE"/>
                </a:solidFill>
              </a:rPr>
              <a:t>As on 1</a:t>
            </a:r>
            <a:r>
              <a:rPr lang="en-US" sz="1000" b="1" baseline="30000" dirty="0">
                <a:solidFill>
                  <a:srgbClr val="46A5AE"/>
                </a:solidFill>
              </a:rPr>
              <a:t>st</a:t>
            </a:r>
            <a:r>
              <a:rPr lang="en-US" sz="1000" b="1" dirty="0">
                <a:solidFill>
                  <a:srgbClr val="46A5AE"/>
                </a:solidFill>
              </a:rPr>
              <a:t> February 2019</a:t>
            </a:r>
            <a:endParaRPr lang="en-IN" sz="1000" b="1" dirty="0">
              <a:solidFill>
                <a:srgbClr val="46A5AE"/>
              </a:solidFill>
            </a:endParaRPr>
          </a:p>
        </p:txBody>
      </p:sp>
      <p:sp>
        <p:nvSpPr>
          <p:cNvPr id="3" name="TextBox 2"/>
          <p:cNvSpPr txBox="1"/>
          <p:nvPr/>
        </p:nvSpPr>
        <p:spPr>
          <a:xfrm>
            <a:off x="2726724" y="2561966"/>
            <a:ext cx="4713382" cy="707886"/>
          </a:xfrm>
          <a:prstGeom prst="rect">
            <a:avLst/>
          </a:prstGeom>
          <a:noFill/>
        </p:spPr>
        <p:txBody>
          <a:bodyPr wrap="square" rtlCol="0">
            <a:spAutoFit/>
          </a:bodyPr>
          <a:lstStyle/>
          <a:p>
            <a:r>
              <a:rPr lang="en-US" sz="2000" b="1" dirty="0">
                <a:solidFill>
                  <a:prstClr val="black"/>
                </a:solidFill>
              </a:rPr>
              <a:t>14.64 crore </a:t>
            </a:r>
            <a:r>
              <a:rPr lang="en-US" sz="2000" dirty="0">
                <a:solidFill>
                  <a:prstClr val="black"/>
                </a:solidFill>
              </a:rPr>
              <a:t>persons insured under </a:t>
            </a:r>
            <a:r>
              <a:rPr lang="en-US" sz="2000" b="1" dirty="0">
                <a:solidFill>
                  <a:srgbClr val="FA6600"/>
                </a:solidFill>
              </a:rPr>
              <a:t>PM Suraksha </a:t>
            </a:r>
            <a:r>
              <a:rPr lang="en-US" sz="2000" b="1" dirty="0" err="1">
                <a:solidFill>
                  <a:srgbClr val="FA6600"/>
                </a:solidFill>
              </a:rPr>
              <a:t>Bima</a:t>
            </a:r>
            <a:r>
              <a:rPr lang="en-US" sz="2000" b="1" dirty="0">
                <a:solidFill>
                  <a:srgbClr val="FA6600"/>
                </a:solidFill>
              </a:rPr>
              <a:t> Yojana </a:t>
            </a:r>
            <a:r>
              <a:rPr lang="en-US" sz="2000" dirty="0">
                <a:solidFill>
                  <a:prstClr val="black"/>
                </a:solidFill>
              </a:rPr>
              <a:t>at </a:t>
            </a:r>
            <a:r>
              <a:rPr lang="en-US" sz="2000" dirty="0">
                <a:solidFill>
                  <a:prstClr val="black"/>
                </a:solidFill>
                <a:latin typeface="Rupee" panose="02000500000000000000" pitchFamily="2" charset="0"/>
              </a:rPr>
              <a:t>₹</a:t>
            </a:r>
            <a:r>
              <a:rPr lang="en-US" sz="2000" dirty="0">
                <a:solidFill>
                  <a:prstClr val="black"/>
                </a:solidFill>
              </a:rPr>
              <a:t>12 per year</a:t>
            </a:r>
            <a:endParaRPr lang="en-IN" sz="2000" dirty="0">
              <a:solidFill>
                <a:prstClr val="black"/>
              </a:solidFill>
            </a:endParaRPr>
          </a:p>
        </p:txBody>
      </p:sp>
      <p:sp>
        <p:nvSpPr>
          <p:cNvPr id="11" name="TextBox 10"/>
          <p:cNvSpPr txBox="1"/>
          <p:nvPr/>
        </p:nvSpPr>
        <p:spPr>
          <a:xfrm>
            <a:off x="2707795" y="3520440"/>
            <a:ext cx="7269923" cy="707886"/>
          </a:xfrm>
          <a:prstGeom prst="rect">
            <a:avLst/>
          </a:prstGeom>
          <a:noFill/>
        </p:spPr>
        <p:txBody>
          <a:bodyPr wrap="square" rtlCol="0">
            <a:spAutoFit/>
          </a:bodyPr>
          <a:lstStyle/>
          <a:p>
            <a:r>
              <a:rPr lang="en-US" sz="2000" b="1" dirty="0">
                <a:solidFill>
                  <a:srgbClr val="0060FF"/>
                </a:solidFill>
              </a:rPr>
              <a:t>PM Jeevan Jyoti </a:t>
            </a:r>
            <a:r>
              <a:rPr lang="en-US" sz="2000" b="1" dirty="0" err="1">
                <a:solidFill>
                  <a:srgbClr val="0060FF"/>
                </a:solidFill>
              </a:rPr>
              <a:t>Bima</a:t>
            </a:r>
            <a:r>
              <a:rPr lang="en-US" sz="2000" b="1" dirty="0">
                <a:solidFill>
                  <a:srgbClr val="0060FF"/>
                </a:solidFill>
              </a:rPr>
              <a:t> Yojana </a:t>
            </a:r>
            <a:r>
              <a:rPr lang="en-US" sz="2000" dirty="0">
                <a:solidFill>
                  <a:prstClr val="black"/>
                </a:solidFill>
              </a:rPr>
              <a:t>benefitted </a:t>
            </a:r>
            <a:r>
              <a:rPr lang="en-US" sz="2000" b="1" dirty="0">
                <a:solidFill>
                  <a:prstClr val="black"/>
                </a:solidFill>
              </a:rPr>
              <a:t>5.67 crore </a:t>
            </a:r>
            <a:r>
              <a:rPr lang="en-US" sz="2000" dirty="0">
                <a:solidFill>
                  <a:prstClr val="black"/>
                </a:solidFill>
              </a:rPr>
              <a:t>families at </a:t>
            </a:r>
            <a:r>
              <a:rPr lang="en-US" sz="2000" dirty="0">
                <a:solidFill>
                  <a:prstClr val="black"/>
                </a:solidFill>
                <a:latin typeface="Rupee" panose="02000500000000000000" pitchFamily="2" charset="0"/>
              </a:rPr>
              <a:t>₹</a:t>
            </a:r>
            <a:r>
              <a:rPr lang="en-US" sz="2000" dirty="0">
                <a:solidFill>
                  <a:prstClr val="black"/>
                </a:solidFill>
              </a:rPr>
              <a:t>330 per year</a:t>
            </a:r>
            <a:endParaRPr lang="en-IN" sz="2000" dirty="0">
              <a:solidFill>
                <a:prstClr val="black"/>
              </a:solidFill>
            </a:endParaRPr>
          </a:p>
        </p:txBody>
      </p:sp>
      <p:sp>
        <p:nvSpPr>
          <p:cNvPr id="12" name="TextBox 11"/>
          <p:cNvSpPr txBox="1"/>
          <p:nvPr/>
        </p:nvSpPr>
        <p:spPr>
          <a:xfrm>
            <a:off x="2707794" y="4330734"/>
            <a:ext cx="7564789" cy="707886"/>
          </a:xfrm>
          <a:prstGeom prst="rect">
            <a:avLst/>
          </a:prstGeom>
          <a:noFill/>
        </p:spPr>
        <p:txBody>
          <a:bodyPr wrap="square" rtlCol="0">
            <a:spAutoFit/>
          </a:bodyPr>
          <a:lstStyle/>
          <a:p>
            <a:r>
              <a:rPr lang="en-US" sz="2000" b="1" dirty="0">
                <a:solidFill>
                  <a:srgbClr val="00AD2B"/>
                </a:solidFill>
              </a:rPr>
              <a:t>Atal Pension Yojana, </a:t>
            </a:r>
            <a:r>
              <a:rPr lang="en-US" sz="2000" dirty="0">
                <a:solidFill>
                  <a:prstClr val="black"/>
                </a:solidFill>
              </a:rPr>
              <a:t>for </a:t>
            </a:r>
            <a:r>
              <a:rPr lang="en-US" sz="2000" dirty="0" err="1">
                <a:solidFill>
                  <a:prstClr val="black"/>
                </a:solidFill>
              </a:rPr>
              <a:t>unorganised</a:t>
            </a:r>
            <a:r>
              <a:rPr lang="en-US" sz="2000" dirty="0">
                <a:solidFill>
                  <a:prstClr val="black"/>
                </a:solidFill>
              </a:rPr>
              <a:t> sector workers, has more than </a:t>
            </a:r>
            <a:r>
              <a:rPr lang="en-US" sz="2000" b="1" dirty="0">
                <a:solidFill>
                  <a:prstClr val="black"/>
                </a:solidFill>
              </a:rPr>
              <a:t>1.37 crore </a:t>
            </a:r>
            <a:r>
              <a:rPr lang="en-US" sz="2000" dirty="0">
                <a:solidFill>
                  <a:prstClr val="black"/>
                </a:solidFill>
              </a:rPr>
              <a:t>subscribers</a:t>
            </a:r>
            <a:endParaRPr lang="en-IN" sz="2000" dirty="0">
              <a:solidFill>
                <a:prstClr val="black"/>
              </a:solidFill>
            </a:endParaRPr>
          </a:p>
        </p:txBody>
      </p:sp>
      <p:sp>
        <p:nvSpPr>
          <p:cNvPr id="14" name="TextBox 13"/>
          <p:cNvSpPr txBox="1"/>
          <p:nvPr/>
        </p:nvSpPr>
        <p:spPr>
          <a:xfrm>
            <a:off x="2726723" y="5289208"/>
            <a:ext cx="7250996" cy="1015663"/>
          </a:xfrm>
          <a:prstGeom prst="rect">
            <a:avLst/>
          </a:prstGeom>
          <a:noFill/>
        </p:spPr>
        <p:txBody>
          <a:bodyPr wrap="square" rtlCol="0">
            <a:spAutoFit/>
          </a:bodyPr>
          <a:lstStyle/>
          <a:p>
            <a:r>
              <a:rPr lang="en-US" sz="2000" dirty="0">
                <a:solidFill>
                  <a:prstClr val="black"/>
                </a:solidFill>
              </a:rPr>
              <a:t>Financial security of senior citizens with </a:t>
            </a:r>
            <a:r>
              <a:rPr lang="en-US" sz="2000" b="1" dirty="0">
                <a:solidFill>
                  <a:srgbClr val="01927D"/>
                </a:solidFill>
              </a:rPr>
              <a:t>PM </a:t>
            </a:r>
            <a:r>
              <a:rPr lang="en-US" sz="2000" b="1" dirty="0" err="1">
                <a:solidFill>
                  <a:srgbClr val="01927D"/>
                </a:solidFill>
              </a:rPr>
              <a:t>Vaya</a:t>
            </a:r>
            <a:r>
              <a:rPr lang="en-US" sz="2000" b="1" dirty="0">
                <a:solidFill>
                  <a:srgbClr val="01927D"/>
                </a:solidFill>
              </a:rPr>
              <a:t> </a:t>
            </a:r>
            <a:r>
              <a:rPr lang="en-US" sz="2000" b="1" dirty="0" err="1">
                <a:solidFill>
                  <a:srgbClr val="01927D"/>
                </a:solidFill>
              </a:rPr>
              <a:t>Vandana</a:t>
            </a:r>
            <a:r>
              <a:rPr lang="en-US" sz="2000" b="1" dirty="0">
                <a:solidFill>
                  <a:srgbClr val="01927D"/>
                </a:solidFill>
              </a:rPr>
              <a:t> </a:t>
            </a:r>
            <a:r>
              <a:rPr lang="en-US" sz="2000" b="1" dirty="0" err="1">
                <a:solidFill>
                  <a:srgbClr val="01927D"/>
                </a:solidFill>
              </a:rPr>
              <a:t>Yojana</a:t>
            </a:r>
            <a:r>
              <a:rPr lang="en-US" sz="2000" b="1" dirty="0">
                <a:solidFill>
                  <a:srgbClr val="01927D"/>
                </a:solidFill>
              </a:rPr>
              <a:t>, </a:t>
            </a:r>
            <a:r>
              <a:rPr lang="en-US" sz="2000" dirty="0">
                <a:solidFill>
                  <a:prstClr val="black"/>
                </a:solidFill>
              </a:rPr>
              <a:t>gives 8% interest for 10 years. Investment limit doubled to </a:t>
            </a:r>
            <a:r>
              <a:rPr lang="en-US" sz="2000" b="1" dirty="0">
                <a:solidFill>
                  <a:srgbClr val="01927D"/>
                </a:solidFill>
                <a:latin typeface="Rupee" panose="02000500000000000000" pitchFamily="2" charset="0"/>
              </a:rPr>
              <a:t>₹</a:t>
            </a:r>
            <a:r>
              <a:rPr lang="en-US" sz="2000" b="1" dirty="0">
                <a:solidFill>
                  <a:srgbClr val="01927D"/>
                </a:solidFill>
              </a:rPr>
              <a:t>15 lakh and scheme extended till 2020</a:t>
            </a:r>
            <a:endParaRPr lang="en-IN" sz="2000" b="1" dirty="0">
              <a:solidFill>
                <a:srgbClr val="01927D"/>
              </a:solidFill>
            </a:endParaRPr>
          </a:p>
        </p:txBody>
      </p:sp>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032" y="2462259"/>
            <a:ext cx="1474574" cy="1073162"/>
          </a:xfrm>
          <a:prstGeom prst="rect">
            <a:avLst/>
          </a:prstGeom>
        </p:spPr>
      </p:pic>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4642" y="3406611"/>
            <a:ext cx="1409661" cy="1041923"/>
          </a:xfrm>
          <a:prstGeom prst="rect">
            <a:avLst/>
          </a:prstGeom>
        </p:spPr>
      </p:pic>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7471" y="4308374"/>
            <a:ext cx="1383135" cy="1045035"/>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11119" y="5237715"/>
            <a:ext cx="1399066" cy="1037768"/>
          </a:xfrm>
          <a:prstGeom prst="rect">
            <a:avLst/>
          </a:prstGeom>
        </p:spPr>
      </p:pic>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342985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A5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v</a:t>
            </a:r>
            <a:endParaRPr lang="en-IN" dirty="0">
              <a:solidFill>
                <a:prstClr val="white"/>
              </a:solidFill>
            </a:endParaRPr>
          </a:p>
        </p:txBody>
      </p:sp>
      <p:sp>
        <p:nvSpPr>
          <p:cNvPr id="5" name="Rectangle 4"/>
          <p:cNvSpPr/>
          <p:nvPr/>
        </p:nvSpPr>
        <p:spPr>
          <a:xfrm>
            <a:off x="209550" y="904875"/>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 name="Right Triangle 5"/>
          <p:cNvSpPr/>
          <p:nvPr/>
        </p:nvSpPr>
        <p:spPr>
          <a:xfrm rot="16200000">
            <a:off x="7530609"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TextBox 6"/>
          <p:cNvSpPr txBox="1"/>
          <p:nvPr/>
        </p:nvSpPr>
        <p:spPr>
          <a:xfrm>
            <a:off x="324931" y="169459"/>
            <a:ext cx="4765728" cy="646331"/>
          </a:xfrm>
          <a:prstGeom prst="rect">
            <a:avLst/>
          </a:prstGeom>
          <a:noFill/>
        </p:spPr>
        <p:txBody>
          <a:bodyPr wrap="none" rtlCol="0">
            <a:spAutoFit/>
          </a:bodyPr>
          <a:lstStyle/>
          <a:p>
            <a:r>
              <a:rPr lang="en-IN" sz="3600" b="1" dirty="0">
                <a:solidFill>
                  <a:prstClr val="white"/>
                </a:solidFill>
                <a:effectLst>
                  <a:outerShdw blurRad="38100" dist="38100" dir="2700000" algn="tl">
                    <a:srgbClr val="000000">
                      <a:alpha val="43137"/>
                    </a:srgbClr>
                  </a:outerShdw>
                </a:effectLst>
              </a:rPr>
              <a:t>DEVELOPMENT FOR ALL</a:t>
            </a:r>
          </a:p>
        </p:txBody>
      </p:sp>
      <p:sp>
        <p:nvSpPr>
          <p:cNvPr id="8" name="Rectangle 7"/>
          <p:cNvSpPr/>
          <p:nvPr/>
        </p:nvSpPr>
        <p:spPr>
          <a:xfrm>
            <a:off x="324931" y="918014"/>
            <a:ext cx="7205678" cy="1323439"/>
          </a:xfrm>
          <a:prstGeom prst="rect">
            <a:avLst/>
          </a:prstGeom>
        </p:spPr>
        <p:txBody>
          <a:bodyPr wrap="square" anchor="t">
            <a:spAutoFit/>
          </a:bodyPr>
          <a:lstStyle/>
          <a:p>
            <a:r>
              <a:rPr lang="en-US" sz="4000" b="1" dirty="0" err="1">
                <a:solidFill>
                  <a:srgbClr val="46A5AE"/>
                </a:solidFill>
              </a:rPr>
              <a:t>Swachh</a:t>
            </a:r>
            <a:r>
              <a:rPr lang="en-US" sz="4000" b="1" dirty="0">
                <a:solidFill>
                  <a:srgbClr val="46A5AE"/>
                </a:solidFill>
              </a:rPr>
              <a:t> Bharat Mission Brings about a Sanitation Revolution</a:t>
            </a:r>
            <a:endParaRPr lang="en-IN" sz="4000" b="1" dirty="0">
              <a:solidFill>
                <a:srgbClr val="46A5AE"/>
              </a:solidFill>
            </a:endParaRPr>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8600" y="584744"/>
            <a:ext cx="4133849" cy="2582701"/>
          </a:xfrm>
          <a:prstGeom prst="rect">
            <a:avLst/>
          </a:prstGeom>
        </p:spPr>
      </p:pic>
      <p:sp>
        <p:nvSpPr>
          <p:cNvPr id="9" name="TextBox 8"/>
          <p:cNvSpPr txBox="1"/>
          <p:nvPr/>
        </p:nvSpPr>
        <p:spPr>
          <a:xfrm>
            <a:off x="10272584" y="6275987"/>
            <a:ext cx="1614616" cy="246221"/>
          </a:xfrm>
          <a:prstGeom prst="rect">
            <a:avLst/>
          </a:prstGeom>
          <a:noFill/>
        </p:spPr>
        <p:txBody>
          <a:bodyPr wrap="square" rtlCol="0">
            <a:spAutoFit/>
          </a:bodyPr>
          <a:lstStyle/>
          <a:p>
            <a:r>
              <a:rPr lang="en-US" sz="1000" b="1" dirty="0">
                <a:solidFill>
                  <a:srgbClr val="46A5AE"/>
                </a:solidFill>
              </a:rPr>
              <a:t>As on 1</a:t>
            </a:r>
            <a:r>
              <a:rPr lang="en-US" sz="1000" b="1" baseline="30000" dirty="0">
                <a:solidFill>
                  <a:srgbClr val="46A5AE"/>
                </a:solidFill>
              </a:rPr>
              <a:t>st</a:t>
            </a:r>
            <a:r>
              <a:rPr lang="en-US" sz="1000" b="1" dirty="0">
                <a:solidFill>
                  <a:srgbClr val="46A5AE"/>
                </a:solidFill>
              </a:rPr>
              <a:t> February 2019</a:t>
            </a:r>
            <a:endParaRPr lang="en-IN" sz="1000" b="1" dirty="0">
              <a:solidFill>
                <a:srgbClr val="46A5AE"/>
              </a:solidFill>
            </a:endParaRPr>
          </a:p>
        </p:txBody>
      </p:sp>
      <p:sp>
        <p:nvSpPr>
          <p:cNvPr id="2" name="TextBox 1"/>
          <p:cNvSpPr txBox="1"/>
          <p:nvPr/>
        </p:nvSpPr>
        <p:spPr>
          <a:xfrm>
            <a:off x="468865" y="2248410"/>
            <a:ext cx="6524367" cy="830997"/>
          </a:xfrm>
          <a:prstGeom prst="rect">
            <a:avLst/>
          </a:prstGeom>
          <a:noFill/>
        </p:spPr>
        <p:txBody>
          <a:bodyPr wrap="square" rtlCol="0">
            <a:spAutoFit/>
          </a:bodyPr>
          <a:lstStyle/>
          <a:p>
            <a:r>
              <a:rPr lang="en-US" sz="2400" dirty="0">
                <a:solidFill>
                  <a:srgbClr val="46A5AE"/>
                </a:solidFill>
              </a:rPr>
              <a:t>Rapid construction of toilets ensuring dignity of women &amp; eradicating open defecation</a:t>
            </a:r>
            <a:endParaRPr lang="en-IN" sz="2400" dirty="0">
              <a:solidFill>
                <a:srgbClr val="46A5AE"/>
              </a:solidFill>
            </a:endParaRPr>
          </a:p>
        </p:txBody>
      </p:sp>
      <p:sp>
        <p:nvSpPr>
          <p:cNvPr id="11" name="TextBox 10"/>
          <p:cNvSpPr txBox="1"/>
          <p:nvPr/>
        </p:nvSpPr>
        <p:spPr>
          <a:xfrm>
            <a:off x="1722072" y="3505078"/>
            <a:ext cx="5769059" cy="1015663"/>
          </a:xfrm>
          <a:prstGeom prst="rect">
            <a:avLst/>
          </a:prstGeom>
          <a:noFill/>
        </p:spPr>
        <p:txBody>
          <a:bodyPr wrap="square" rtlCol="0">
            <a:spAutoFit/>
          </a:bodyPr>
          <a:lstStyle/>
          <a:p>
            <a:r>
              <a:rPr lang="en-US" sz="2800" b="1" dirty="0">
                <a:solidFill>
                  <a:srgbClr val="46A5AE"/>
                </a:solidFill>
              </a:rPr>
              <a:t>Over </a:t>
            </a:r>
            <a:r>
              <a:rPr lang="en-US" sz="3200" b="1" dirty="0">
                <a:solidFill>
                  <a:srgbClr val="46A5AE"/>
                </a:solidFill>
              </a:rPr>
              <a:t>5.48 </a:t>
            </a:r>
            <a:r>
              <a:rPr lang="en-US" sz="2800" b="1" dirty="0">
                <a:solidFill>
                  <a:srgbClr val="46A5AE"/>
                </a:solidFill>
              </a:rPr>
              <a:t>lakh Villages in </a:t>
            </a:r>
            <a:r>
              <a:rPr lang="en-US" sz="3200" b="1" dirty="0">
                <a:solidFill>
                  <a:srgbClr val="46A5AE"/>
                </a:solidFill>
              </a:rPr>
              <a:t>27</a:t>
            </a:r>
            <a:r>
              <a:rPr lang="en-US" sz="2800" b="1" dirty="0">
                <a:solidFill>
                  <a:srgbClr val="46A5AE"/>
                </a:solidFill>
              </a:rPr>
              <a:t> States &amp; UTs </a:t>
            </a:r>
            <a:r>
              <a:rPr lang="en-US" sz="2400" dirty="0">
                <a:solidFill>
                  <a:prstClr val="black"/>
                </a:solidFill>
              </a:rPr>
              <a:t>declared Open Defecation Free</a:t>
            </a:r>
            <a:endParaRPr lang="en-IN" sz="2400" dirty="0">
              <a:solidFill>
                <a:prstClr val="black"/>
              </a:solidFill>
            </a:endParaRPr>
          </a:p>
        </p:txBody>
      </p:sp>
      <p:sp>
        <p:nvSpPr>
          <p:cNvPr id="14" name="TextBox 13"/>
          <p:cNvSpPr txBox="1"/>
          <p:nvPr/>
        </p:nvSpPr>
        <p:spPr>
          <a:xfrm>
            <a:off x="1722071" y="4933022"/>
            <a:ext cx="5979369" cy="1077218"/>
          </a:xfrm>
          <a:prstGeom prst="rect">
            <a:avLst/>
          </a:prstGeom>
          <a:noFill/>
        </p:spPr>
        <p:txBody>
          <a:bodyPr wrap="square" rtlCol="0">
            <a:spAutoFit/>
          </a:bodyPr>
          <a:lstStyle/>
          <a:p>
            <a:r>
              <a:rPr lang="en-US" sz="2400" dirty="0">
                <a:solidFill>
                  <a:prstClr val="black"/>
                </a:solidFill>
              </a:rPr>
              <a:t>Sanitation coverage increased from </a:t>
            </a:r>
            <a:r>
              <a:rPr lang="en-US" sz="3200" b="1" dirty="0">
                <a:solidFill>
                  <a:srgbClr val="46A5AE"/>
                </a:solidFill>
              </a:rPr>
              <a:t>38.70% in 2014 </a:t>
            </a:r>
            <a:r>
              <a:rPr lang="en-US" sz="2800" b="1" dirty="0">
                <a:solidFill>
                  <a:srgbClr val="46A5AE"/>
                </a:solidFill>
              </a:rPr>
              <a:t>to </a:t>
            </a:r>
            <a:r>
              <a:rPr lang="en-US" sz="3200" b="1" dirty="0">
                <a:solidFill>
                  <a:srgbClr val="46A5AE"/>
                </a:solidFill>
              </a:rPr>
              <a:t>98.82% at present </a:t>
            </a:r>
            <a:endParaRPr lang="en-IN" sz="3200" dirty="0">
              <a:solidFill>
                <a:prstClr val="black"/>
              </a:solidFill>
            </a:endParaRPr>
          </a:p>
        </p:txBody>
      </p:sp>
      <p:sp>
        <p:nvSpPr>
          <p:cNvPr id="15" name="TextBox 14"/>
          <p:cNvSpPr txBox="1"/>
          <p:nvPr/>
        </p:nvSpPr>
        <p:spPr>
          <a:xfrm>
            <a:off x="8393444" y="4766558"/>
            <a:ext cx="3493756" cy="954107"/>
          </a:xfrm>
          <a:prstGeom prst="rect">
            <a:avLst/>
          </a:prstGeom>
          <a:noFill/>
        </p:spPr>
        <p:txBody>
          <a:bodyPr wrap="square" rtlCol="0">
            <a:spAutoFit/>
          </a:bodyPr>
          <a:lstStyle/>
          <a:p>
            <a:r>
              <a:rPr lang="en-US" sz="3200" b="1" dirty="0">
                <a:solidFill>
                  <a:srgbClr val="46A5AE"/>
                </a:solidFill>
              </a:rPr>
              <a:t>Over 9.74 crore</a:t>
            </a:r>
          </a:p>
          <a:p>
            <a:r>
              <a:rPr lang="en-US" sz="2400" dirty="0">
                <a:solidFill>
                  <a:prstClr val="black"/>
                </a:solidFill>
              </a:rPr>
              <a:t>Toilets built</a:t>
            </a:r>
            <a:endParaRPr lang="en-IN" sz="2400" dirty="0">
              <a:solidFill>
                <a:prstClr val="black"/>
              </a:solidFill>
            </a:endParaRPr>
          </a:p>
        </p:txBody>
      </p:sp>
      <p:cxnSp>
        <p:nvCxnSpPr>
          <p:cNvPr id="18" name="Straight Connector 17"/>
          <p:cNvCxnSpPr/>
          <p:nvPr/>
        </p:nvCxnSpPr>
        <p:spPr>
          <a:xfrm>
            <a:off x="1548474" y="5096436"/>
            <a:ext cx="0" cy="772233"/>
          </a:xfrm>
          <a:prstGeom prst="line">
            <a:avLst/>
          </a:prstGeom>
          <a:ln w="12700">
            <a:solidFill>
              <a:srgbClr val="46A5AE"/>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8865" y="5170293"/>
            <a:ext cx="932453" cy="658035"/>
          </a:xfrm>
          <a:prstGeom prst="rect">
            <a:avLst/>
          </a:prstGeom>
        </p:spPr>
      </p:pic>
      <p:cxnSp>
        <p:nvCxnSpPr>
          <p:cNvPr id="20" name="Straight Connector 19"/>
          <p:cNvCxnSpPr/>
          <p:nvPr/>
        </p:nvCxnSpPr>
        <p:spPr>
          <a:xfrm>
            <a:off x="7848599" y="3574530"/>
            <a:ext cx="0" cy="2384056"/>
          </a:xfrm>
          <a:prstGeom prst="line">
            <a:avLst/>
          </a:prstGeom>
          <a:ln w="12700">
            <a:solidFill>
              <a:srgbClr val="46A5AE"/>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48474" y="3693835"/>
            <a:ext cx="0" cy="772233"/>
          </a:xfrm>
          <a:prstGeom prst="line">
            <a:avLst/>
          </a:prstGeom>
          <a:ln w="12700">
            <a:solidFill>
              <a:srgbClr val="46A5AE"/>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14997" y="3901963"/>
            <a:ext cx="621793" cy="786186"/>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4911" y="3586259"/>
            <a:ext cx="626247" cy="864254"/>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1685918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6A5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6A5AE"/>
                </a:solidFill>
              </a:rPr>
              <a:t>v</a:t>
            </a:r>
            <a:endParaRPr lang="en-IN" dirty="0">
              <a:solidFill>
                <a:srgbClr val="46A5AE"/>
              </a:solidFill>
            </a:endParaRPr>
          </a:p>
        </p:txBody>
      </p:sp>
      <p:sp>
        <p:nvSpPr>
          <p:cNvPr id="5" name="Rectangle 4"/>
          <p:cNvSpPr/>
          <p:nvPr/>
        </p:nvSpPr>
        <p:spPr>
          <a:xfrm>
            <a:off x="209550" y="904875"/>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 name="Right Triangle 5"/>
          <p:cNvSpPr/>
          <p:nvPr/>
        </p:nvSpPr>
        <p:spPr>
          <a:xfrm rot="16200000">
            <a:off x="7530609"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TextBox 6"/>
          <p:cNvSpPr txBox="1"/>
          <p:nvPr/>
        </p:nvSpPr>
        <p:spPr>
          <a:xfrm>
            <a:off x="324931" y="169459"/>
            <a:ext cx="4765728" cy="646331"/>
          </a:xfrm>
          <a:prstGeom prst="rect">
            <a:avLst/>
          </a:prstGeom>
          <a:noFill/>
        </p:spPr>
        <p:txBody>
          <a:bodyPr wrap="none" rtlCol="0">
            <a:spAutoFit/>
          </a:bodyPr>
          <a:lstStyle/>
          <a:p>
            <a:r>
              <a:rPr lang="en-IN" sz="3600" b="1" dirty="0">
                <a:solidFill>
                  <a:prstClr val="white"/>
                </a:solidFill>
                <a:effectLst>
                  <a:outerShdw blurRad="38100" dist="38100" dir="2700000" algn="tl">
                    <a:srgbClr val="000000">
                      <a:alpha val="43137"/>
                    </a:srgbClr>
                  </a:outerShdw>
                </a:effectLst>
              </a:rPr>
              <a:t>DEVELOPMENT FOR ALL</a:t>
            </a:r>
          </a:p>
        </p:txBody>
      </p:sp>
      <p:sp>
        <p:nvSpPr>
          <p:cNvPr id="8" name="Rectangle 7"/>
          <p:cNvSpPr/>
          <p:nvPr/>
        </p:nvSpPr>
        <p:spPr>
          <a:xfrm>
            <a:off x="271796" y="931608"/>
            <a:ext cx="7523668" cy="1754326"/>
          </a:xfrm>
          <a:prstGeom prst="rect">
            <a:avLst/>
          </a:prstGeom>
        </p:spPr>
        <p:txBody>
          <a:bodyPr wrap="square" anchor="t">
            <a:spAutoFit/>
          </a:bodyPr>
          <a:lstStyle/>
          <a:p>
            <a:r>
              <a:rPr lang="en-IN" sz="4000" b="1" dirty="0" err="1">
                <a:solidFill>
                  <a:srgbClr val="46A5AE"/>
                </a:solidFill>
              </a:rPr>
              <a:t>Shramev</a:t>
            </a:r>
            <a:r>
              <a:rPr lang="en-IN" sz="4000" b="1" dirty="0">
                <a:solidFill>
                  <a:srgbClr val="46A5AE"/>
                </a:solidFill>
              </a:rPr>
              <a:t> </a:t>
            </a:r>
            <a:r>
              <a:rPr lang="en-IN" sz="4000" b="1" dirty="0" err="1">
                <a:solidFill>
                  <a:srgbClr val="46A5AE"/>
                </a:solidFill>
              </a:rPr>
              <a:t>Jayate</a:t>
            </a:r>
            <a:r>
              <a:rPr lang="en-IN" sz="4000" b="1" dirty="0">
                <a:solidFill>
                  <a:srgbClr val="46A5AE"/>
                </a:solidFill>
              </a:rPr>
              <a:t>: Upholding Dignity of Labour</a:t>
            </a:r>
          </a:p>
          <a:p>
            <a:r>
              <a:rPr lang="en-US" sz="2800" b="1" dirty="0">
                <a:solidFill>
                  <a:srgbClr val="46A5AE"/>
                </a:solidFill>
              </a:rPr>
              <a:t>Budget 2019-20 Proposal</a:t>
            </a:r>
          </a:p>
        </p:txBody>
      </p:sp>
      <p:sp>
        <p:nvSpPr>
          <p:cNvPr id="9" name="TextBox 8"/>
          <p:cNvSpPr txBox="1"/>
          <p:nvPr/>
        </p:nvSpPr>
        <p:spPr>
          <a:xfrm>
            <a:off x="10272584" y="6342247"/>
            <a:ext cx="1614616" cy="246221"/>
          </a:xfrm>
          <a:prstGeom prst="rect">
            <a:avLst/>
          </a:prstGeom>
          <a:noFill/>
        </p:spPr>
        <p:txBody>
          <a:bodyPr wrap="square" rtlCol="0">
            <a:spAutoFit/>
          </a:bodyPr>
          <a:lstStyle/>
          <a:p>
            <a:r>
              <a:rPr lang="en-US" sz="1000" b="1" dirty="0">
                <a:solidFill>
                  <a:srgbClr val="46A5AE"/>
                </a:solidFill>
              </a:rPr>
              <a:t>As on 1</a:t>
            </a:r>
            <a:r>
              <a:rPr lang="en-US" sz="1000" b="1" baseline="30000" dirty="0">
                <a:solidFill>
                  <a:srgbClr val="46A5AE"/>
                </a:solidFill>
              </a:rPr>
              <a:t>st</a:t>
            </a:r>
            <a:r>
              <a:rPr lang="en-US" sz="1000" b="1" dirty="0">
                <a:solidFill>
                  <a:srgbClr val="46A5AE"/>
                </a:solidFill>
              </a:rPr>
              <a:t> February 2019</a:t>
            </a:r>
            <a:endParaRPr lang="en-IN" sz="1000" b="1" dirty="0">
              <a:solidFill>
                <a:srgbClr val="46A5AE"/>
              </a:solidFill>
            </a:endParaRPr>
          </a:p>
        </p:txBody>
      </p:sp>
      <p:pic>
        <p:nvPicPr>
          <p:cNvPr id="21" name="Picture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7710" y="573892"/>
            <a:ext cx="4126243" cy="2582700"/>
          </a:xfrm>
          <a:prstGeom prst="rect">
            <a:avLst/>
          </a:prstGeom>
        </p:spPr>
      </p:pic>
      <p:sp>
        <p:nvSpPr>
          <p:cNvPr id="24" name="TextBox 23"/>
          <p:cNvSpPr txBox="1"/>
          <p:nvPr/>
        </p:nvSpPr>
        <p:spPr>
          <a:xfrm>
            <a:off x="593124" y="5036800"/>
            <a:ext cx="2042984" cy="923330"/>
          </a:xfrm>
          <a:prstGeom prst="rect">
            <a:avLst/>
          </a:prstGeom>
          <a:noFill/>
        </p:spPr>
        <p:txBody>
          <a:bodyPr wrap="square" rtlCol="0">
            <a:spAutoFit/>
          </a:bodyPr>
          <a:lstStyle/>
          <a:p>
            <a:pPr algn="ctr"/>
            <a:r>
              <a:rPr lang="en-US" dirty="0">
                <a:solidFill>
                  <a:prstClr val="white"/>
                </a:solidFill>
              </a:rPr>
              <a:t>Overdraft limit </a:t>
            </a:r>
          </a:p>
          <a:p>
            <a:pPr algn="ctr"/>
            <a:r>
              <a:rPr lang="en-US" dirty="0">
                <a:solidFill>
                  <a:prstClr val="white"/>
                </a:solidFill>
              </a:rPr>
              <a:t>raised from </a:t>
            </a:r>
          </a:p>
          <a:p>
            <a:pPr algn="ctr"/>
            <a:r>
              <a:rPr lang="en-US" b="1" dirty="0">
                <a:solidFill>
                  <a:prstClr val="white"/>
                </a:solidFill>
                <a:latin typeface="Rupee" panose="02000500000000000000" pitchFamily="2" charset="0"/>
              </a:rPr>
              <a:t>`</a:t>
            </a:r>
            <a:r>
              <a:rPr lang="en-US" b="1" dirty="0">
                <a:solidFill>
                  <a:prstClr val="white"/>
                </a:solidFill>
              </a:rPr>
              <a:t>5000 to </a:t>
            </a:r>
            <a:r>
              <a:rPr lang="en-US" b="1" dirty="0">
                <a:solidFill>
                  <a:prstClr val="white"/>
                </a:solidFill>
                <a:latin typeface="Rupee" panose="02000500000000000000" pitchFamily="2" charset="0"/>
              </a:rPr>
              <a:t>`</a:t>
            </a:r>
            <a:r>
              <a:rPr lang="en-US" b="1" dirty="0">
                <a:solidFill>
                  <a:prstClr val="white"/>
                </a:solidFill>
              </a:rPr>
              <a:t>10,000</a:t>
            </a:r>
          </a:p>
        </p:txBody>
      </p:sp>
      <p:sp>
        <p:nvSpPr>
          <p:cNvPr id="25" name="TextBox 24"/>
          <p:cNvSpPr txBox="1"/>
          <p:nvPr/>
        </p:nvSpPr>
        <p:spPr>
          <a:xfrm>
            <a:off x="3080587" y="5036800"/>
            <a:ext cx="2042984" cy="923330"/>
          </a:xfrm>
          <a:prstGeom prst="rect">
            <a:avLst/>
          </a:prstGeom>
          <a:noFill/>
        </p:spPr>
        <p:txBody>
          <a:bodyPr wrap="square" rtlCol="0">
            <a:spAutoFit/>
          </a:bodyPr>
          <a:lstStyle/>
          <a:p>
            <a:pPr algn="ctr"/>
            <a:r>
              <a:rPr lang="en-US" dirty="0">
                <a:solidFill>
                  <a:prstClr val="white"/>
                </a:solidFill>
              </a:rPr>
              <a:t>No conditions for </a:t>
            </a:r>
          </a:p>
          <a:p>
            <a:pPr algn="ctr"/>
            <a:r>
              <a:rPr lang="en-US" dirty="0">
                <a:solidFill>
                  <a:prstClr val="white"/>
                </a:solidFill>
              </a:rPr>
              <a:t>overdraft </a:t>
            </a:r>
          </a:p>
          <a:p>
            <a:pPr algn="ctr"/>
            <a:r>
              <a:rPr lang="en-US" b="1" dirty="0">
                <a:solidFill>
                  <a:prstClr val="white"/>
                </a:solidFill>
              </a:rPr>
              <a:t>up to </a:t>
            </a:r>
            <a:r>
              <a:rPr lang="en-US" b="1" dirty="0">
                <a:solidFill>
                  <a:prstClr val="white"/>
                </a:solidFill>
                <a:latin typeface="Rupee" panose="02000500000000000000" pitchFamily="2" charset="0"/>
              </a:rPr>
              <a:t>`</a:t>
            </a:r>
            <a:r>
              <a:rPr lang="en-US" b="1" dirty="0">
                <a:solidFill>
                  <a:prstClr val="white"/>
                </a:solidFill>
              </a:rPr>
              <a:t>2000</a:t>
            </a:r>
          </a:p>
        </p:txBody>
      </p:sp>
      <p:sp>
        <p:nvSpPr>
          <p:cNvPr id="26" name="TextBox 25"/>
          <p:cNvSpPr txBox="1"/>
          <p:nvPr/>
        </p:nvSpPr>
        <p:spPr>
          <a:xfrm>
            <a:off x="5478161" y="5067699"/>
            <a:ext cx="3286897" cy="923330"/>
          </a:xfrm>
          <a:prstGeom prst="rect">
            <a:avLst/>
          </a:prstGeom>
          <a:noFill/>
        </p:spPr>
        <p:txBody>
          <a:bodyPr wrap="square" rtlCol="0">
            <a:spAutoFit/>
          </a:bodyPr>
          <a:lstStyle/>
          <a:p>
            <a:pPr algn="ctr"/>
            <a:r>
              <a:rPr lang="en-US" dirty="0">
                <a:solidFill>
                  <a:prstClr val="white"/>
                </a:solidFill>
              </a:rPr>
              <a:t>Age limit for availing</a:t>
            </a:r>
          </a:p>
          <a:p>
            <a:pPr algn="ctr"/>
            <a:r>
              <a:rPr lang="en-US" dirty="0">
                <a:solidFill>
                  <a:prstClr val="white"/>
                </a:solidFill>
              </a:rPr>
              <a:t> overdraft facility increased  from </a:t>
            </a:r>
          </a:p>
          <a:p>
            <a:pPr algn="ctr"/>
            <a:r>
              <a:rPr lang="en-US" b="1" dirty="0">
                <a:solidFill>
                  <a:prstClr val="white"/>
                </a:solidFill>
              </a:rPr>
              <a:t>18-60 to 18-65 years</a:t>
            </a:r>
          </a:p>
        </p:txBody>
      </p:sp>
      <p:pic>
        <p:nvPicPr>
          <p:cNvPr id="37" name="Picture 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
        <p:nvSpPr>
          <p:cNvPr id="3" name="Round Diagonal Corner Rectangle 2"/>
          <p:cNvSpPr/>
          <p:nvPr/>
        </p:nvSpPr>
        <p:spPr>
          <a:xfrm>
            <a:off x="417870" y="2940065"/>
            <a:ext cx="5891173" cy="3342704"/>
          </a:xfrm>
          <a:prstGeom prst="round2DiagRect">
            <a:avLst/>
          </a:prstGeom>
          <a:solidFill>
            <a:srgbClr val="46A5A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1466656" y="3751553"/>
            <a:ext cx="4842387" cy="1200328"/>
          </a:xfrm>
          <a:prstGeom prst="rect">
            <a:avLst/>
          </a:prstGeom>
          <a:noFill/>
        </p:spPr>
        <p:txBody>
          <a:bodyPr wrap="square" rtlCol="0">
            <a:spAutoFit/>
          </a:bodyPr>
          <a:lstStyle/>
          <a:p>
            <a:pPr fontAlgn="base"/>
            <a:r>
              <a:rPr lang="en-IN" sz="2400" dirty="0">
                <a:solidFill>
                  <a:srgbClr val="FFFFFF"/>
                </a:solidFill>
              </a:rPr>
              <a:t>To provide assured monthly pension of ₹3000 after 60 years of age with monthly contribution of ₹100</a:t>
            </a:r>
          </a:p>
        </p:txBody>
      </p:sp>
      <p:sp>
        <p:nvSpPr>
          <p:cNvPr id="40" name="TextBox 39"/>
          <p:cNvSpPr txBox="1"/>
          <p:nvPr/>
        </p:nvSpPr>
        <p:spPr>
          <a:xfrm>
            <a:off x="1466657" y="5427975"/>
            <a:ext cx="4226232" cy="830997"/>
          </a:xfrm>
          <a:prstGeom prst="rect">
            <a:avLst/>
          </a:prstGeom>
          <a:noFill/>
        </p:spPr>
        <p:txBody>
          <a:bodyPr wrap="square" rtlCol="0">
            <a:spAutoFit/>
          </a:bodyPr>
          <a:lstStyle/>
          <a:p>
            <a:pPr fontAlgn="base"/>
            <a:r>
              <a:rPr lang="en-IN" sz="2400" dirty="0">
                <a:solidFill>
                  <a:srgbClr val="FFFFFF"/>
                </a:solidFill>
              </a:rPr>
              <a:t>To benefit 10 crore workers in unorganized sector</a:t>
            </a:r>
          </a:p>
        </p:txBody>
      </p:sp>
      <p:sp>
        <p:nvSpPr>
          <p:cNvPr id="41" name="Round Diagonal Corner Rectangle 40"/>
          <p:cNvSpPr/>
          <p:nvPr/>
        </p:nvSpPr>
        <p:spPr>
          <a:xfrm>
            <a:off x="427300" y="2955362"/>
            <a:ext cx="5932130" cy="749626"/>
          </a:xfrm>
          <a:prstGeom prst="round2DiagRect">
            <a:avLst>
              <a:gd name="adj1" fmla="val 50000"/>
              <a:gd name="adj2" fmla="val 0"/>
            </a:avLst>
          </a:prstGeom>
          <a:solidFill>
            <a:srgbClr val="35899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1210243" y="3038257"/>
            <a:ext cx="4430561" cy="461665"/>
          </a:xfrm>
          <a:prstGeom prst="rect">
            <a:avLst/>
          </a:prstGeom>
          <a:noFill/>
        </p:spPr>
        <p:txBody>
          <a:bodyPr wrap="square" rtlCol="0">
            <a:spAutoFit/>
          </a:bodyPr>
          <a:lstStyle/>
          <a:p>
            <a:r>
              <a:rPr lang="en-IN" sz="2400" b="1" dirty="0">
                <a:solidFill>
                  <a:prstClr val="white"/>
                </a:solidFill>
              </a:rPr>
              <a:t>PM Shram Yogi </a:t>
            </a:r>
            <a:r>
              <a:rPr lang="en-IN" sz="2400" b="1" dirty="0" err="1">
                <a:solidFill>
                  <a:prstClr val="white"/>
                </a:solidFill>
              </a:rPr>
              <a:t>Maandhan</a:t>
            </a:r>
            <a:r>
              <a:rPr lang="en-IN" sz="2400" b="1" dirty="0">
                <a:solidFill>
                  <a:prstClr val="white"/>
                </a:solidFill>
              </a:rPr>
              <a:t> Yojana</a:t>
            </a:r>
          </a:p>
        </p:txBody>
      </p:sp>
      <p:cxnSp>
        <p:nvCxnSpPr>
          <p:cNvPr id="32" name="Straight Connector 31"/>
          <p:cNvCxnSpPr/>
          <p:nvPr/>
        </p:nvCxnSpPr>
        <p:spPr>
          <a:xfrm rot="5400000">
            <a:off x="3370923" y="3409790"/>
            <a:ext cx="0" cy="360000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42" name="Round Diagonal Corner Rectangle 41"/>
          <p:cNvSpPr/>
          <p:nvPr/>
        </p:nvSpPr>
        <p:spPr>
          <a:xfrm>
            <a:off x="6596530" y="3346828"/>
            <a:ext cx="5177120" cy="2935941"/>
          </a:xfrm>
          <a:prstGeom prst="round2DiagRect">
            <a:avLst/>
          </a:prstGeom>
          <a:solidFill>
            <a:srgbClr val="46A5A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p:cNvPicPr>
            <a:picLocks noChangeAspect="1"/>
          </p:cNvPicPr>
          <p:nvPr/>
        </p:nvPicPr>
        <p:blipFill>
          <a:blip r:embed="rId4"/>
          <a:stretch>
            <a:fillRect/>
          </a:stretch>
        </p:blipFill>
        <p:spPr>
          <a:xfrm>
            <a:off x="633852" y="5475942"/>
            <a:ext cx="689592" cy="747058"/>
          </a:xfrm>
          <a:prstGeom prst="rect">
            <a:avLst/>
          </a:prstGeom>
        </p:spPr>
      </p:pic>
      <p:pic>
        <p:nvPicPr>
          <p:cNvPr id="13" name="Picture 12" descr="1.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0177" y="3968801"/>
            <a:ext cx="821764" cy="832870"/>
          </a:xfrm>
          <a:prstGeom prst="rect">
            <a:avLst/>
          </a:prstGeom>
        </p:spPr>
      </p:pic>
      <p:sp>
        <p:nvSpPr>
          <p:cNvPr id="44" name="TextBox 43"/>
          <p:cNvSpPr txBox="1"/>
          <p:nvPr/>
        </p:nvSpPr>
        <p:spPr>
          <a:xfrm>
            <a:off x="7486468" y="3488614"/>
            <a:ext cx="4291427" cy="646331"/>
          </a:xfrm>
          <a:prstGeom prst="rect">
            <a:avLst/>
          </a:prstGeom>
          <a:noFill/>
        </p:spPr>
        <p:txBody>
          <a:bodyPr wrap="square" rtlCol="0">
            <a:spAutoFit/>
          </a:bodyPr>
          <a:lstStyle/>
          <a:p>
            <a:pPr fontAlgn="base"/>
            <a:r>
              <a:rPr lang="en-IN" dirty="0">
                <a:solidFill>
                  <a:srgbClr val="FFFFFF"/>
                </a:solidFill>
              </a:rPr>
              <a:t>Under NPS, share of </a:t>
            </a:r>
          </a:p>
          <a:p>
            <a:pPr fontAlgn="base"/>
            <a:r>
              <a:rPr lang="en-IN" dirty="0">
                <a:solidFill>
                  <a:srgbClr val="FFFFFF"/>
                </a:solidFill>
              </a:rPr>
              <a:t>Government increased to 14%</a:t>
            </a:r>
          </a:p>
        </p:txBody>
      </p:sp>
      <p:sp>
        <p:nvSpPr>
          <p:cNvPr id="45" name="TextBox 44"/>
          <p:cNvSpPr txBox="1"/>
          <p:nvPr/>
        </p:nvSpPr>
        <p:spPr>
          <a:xfrm>
            <a:off x="7486468" y="4342963"/>
            <a:ext cx="4226232" cy="923330"/>
          </a:xfrm>
          <a:prstGeom prst="rect">
            <a:avLst/>
          </a:prstGeom>
          <a:noFill/>
        </p:spPr>
        <p:txBody>
          <a:bodyPr wrap="square" rtlCol="0">
            <a:spAutoFit/>
          </a:bodyPr>
          <a:lstStyle/>
          <a:p>
            <a:pPr fontAlgn="base"/>
            <a:r>
              <a:rPr lang="en-IN" dirty="0">
                <a:solidFill>
                  <a:srgbClr val="FFFFFF"/>
                </a:solidFill>
              </a:rPr>
              <a:t>Max. ceiling of Bonus for labour increased from ₹3500 to ₹7000 per month &amp; gratuity ceiling increased from ₹10 lakh to ₹20 lakh</a:t>
            </a:r>
          </a:p>
        </p:txBody>
      </p:sp>
      <p:sp>
        <p:nvSpPr>
          <p:cNvPr id="46" name="TextBox 45"/>
          <p:cNvSpPr txBox="1"/>
          <p:nvPr/>
        </p:nvSpPr>
        <p:spPr>
          <a:xfrm>
            <a:off x="7486468" y="5474311"/>
            <a:ext cx="4226232" cy="646331"/>
          </a:xfrm>
          <a:prstGeom prst="rect">
            <a:avLst/>
          </a:prstGeom>
          <a:noFill/>
        </p:spPr>
        <p:txBody>
          <a:bodyPr wrap="square" rtlCol="0">
            <a:spAutoFit/>
          </a:bodyPr>
          <a:lstStyle/>
          <a:p>
            <a:pPr fontAlgn="base"/>
            <a:r>
              <a:rPr lang="en-IN" dirty="0">
                <a:solidFill>
                  <a:srgbClr val="FFFFFF"/>
                </a:solidFill>
              </a:rPr>
              <a:t>In case of death, withdrawal limit from EPFO increased from ₹2.5 lakh to ₹ 6 lakh</a:t>
            </a:r>
          </a:p>
        </p:txBody>
      </p:sp>
      <p:cxnSp>
        <p:nvCxnSpPr>
          <p:cNvPr id="47" name="Straight Connector 46"/>
          <p:cNvCxnSpPr/>
          <p:nvPr/>
        </p:nvCxnSpPr>
        <p:spPr>
          <a:xfrm rot="5400000">
            <a:off x="9380264" y="2456542"/>
            <a:ext cx="0" cy="360000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9380265" y="3592072"/>
            <a:ext cx="0" cy="3600000"/>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4" name="Picture 13" descr="L0001.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17763" y="3578413"/>
            <a:ext cx="403412" cy="537884"/>
          </a:xfrm>
          <a:prstGeom prst="rect">
            <a:avLst/>
          </a:prstGeom>
        </p:spPr>
      </p:pic>
      <p:pic>
        <p:nvPicPr>
          <p:cNvPr id="15" name="Picture 14" descr="Untitled-5.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10293" y="4513193"/>
            <a:ext cx="418352" cy="603206"/>
          </a:xfrm>
          <a:prstGeom prst="rect">
            <a:avLst/>
          </a:prstGeom>
        </p:spPr>
      </p:pic>
      <p:pic>
        <p:nvPicPr>
          <p:cNvPr id="16" name="Picture 15" descr="Untitled-6.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71263" y="5513295"/>
            <a:ext cx="496412" cy="552822"/>
          </a:xfrm>
          <a:prstGeom prst="rect">
            <a:avLst/>
          </a:prstGeom>
        </p:spPr>
      </p:pic>
    </p:spTree>
    <p:extLst>
      <p:ext uri="{BB962C8B-B14F-4D97-AF65-F5344CB8AC3E}">
        <p14:creationId xmlns:p14="http://schemas.microsoft.com/office/powerpoint/2010/main" val="301088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60BB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09550" y="904875"/>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rot="16200000">
            <a:off x="7538847"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24931" y="169459"/>
            <a:ext cx="4986943" cy="646331"/>
          </a:xfrm>
          <a:prstGeom prst="rect">
            <a:avLst/>
          </a:prstGeom>
          <a:noFill/>
        </p:spPr>
        <p:txBody>
          <a:bodyPr wrap="none" rtlCol="0">
            <a:spAutoFit/>
          </a:bodyPr>
          <a:lstStyle/>
          <a:p>
            <a:r>
              <a:rPr lang="en-IN" sz="3600" b="1" dirty="0">
                <a:solidFill>
                  <a:schemeClr val="bg1"/>
                </a:solidFill>
                <a:effectLst>
                  <a:outerShdw blurRad="38100" dist="38100" dir="2700000" algn="tl">
                    <a:srgbClr val="000000">
                      <a:alpha val="43137"/>
                    </a:srgbClr>
                  </a:outerShdw>
                </a:effectLst>
              </a:rPr>
              <a:t>PUTTING FARMERS FIRST</a:t>
            </a:r>
          </a:p>
        </p:txBody>
      </p:sp>
      <p:sp>
        <p:nvSpPr>
          <p:cNvPr id="8" name="Rectangle 7"/>
          <p:cNvSpPr/>
          <p:nvPr/>
        </p:nvSpPr>
        <p:spPr>
          <a:xfrm>
            <a:off x="324931" y="998696"/>
            <a:ext cx="7115175" cy="1323439"/>
          </a:xfrm>
          <a:prstGeom prst="rect">
            <a:avLst/>
          </a:prstGeom>
        </p:spPr>
        <p:txBody>
          <a:bodyPr wrap="square" anchor="t">
            <a:spAutoFit/>
          </a:bodyPr>
          <a:lstStyle/>
          <a:p>
            <a:r>
              <a:rPr lang="en-US" sz="4000" b="1" dirty="0">
                <a:solidFill>
                  <a:srgbClr val="60BB46"/>
                </a:solidFill>
              </a:rPr>
              <a:t>Greater Access and Availability of Fertilizers</a:t>
            </a:r>
            <a:endParaRPr lang="en-IN" sz="4000" b="1" dirty="0">
              <a:solidFill>
                <a:srgbClr val="60BB46"/>
              </a:solidFil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8600" y="584744"/>
            <a:ext cx="4133849" cy="2582701"/>
          </a:xfrm>
          <a:prstGeom prst="rect">
            <a:avLst/>
          </a:prstGeom>
        </p:spPr>
      </p:pic>
      <p:sp>
        <p:nvSpPr>
          <p:cNvPr id="21" name="TextBox 20"/>
          <p:cNvSpPr txBox="1"/>
          <p:nvPr/>
        </p:nvSpPr>
        <p:spPr>
          <a:xfrm>
            <a:off x="4871937" y="6390215"/>
            <a:ext cx="1676400" cy="261610"/>
          </a:xfrm>
          <a:prstGeom prst="rect">
            <a:avLst/>
          </a:prstGeom>
          <a:noFill/>
        </p:spPr>
        <p:txBody>
          <a:bodyPr wrap="square" rtlCol="0">
            <a:spAutoFit/>
          </a:bodyPr>
          <a:lstStyle/>
          <a:p>
            <a:r>
              <a:rPr lang="en-US" sz="1100" dirty="0"/>
              <a:t>*</a:t>
            </a:r>
            <a:r>
              <a:rPr lang="en-US" sz="1100" dirty="0" err="1"/>
              <a:t>Diammonium</a:t>
            </a:r>
            <a:r>
              <a:rPr lang="en-US" sz="1100" dirty="0"/>
              <a:t> Phosphate</a:t>
            </a:r>
            <a:endParaRPr lang="en-IN" sz="1100" dirty="0"/>
          </a:p>
        </p:txBody>
      </p:sp>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12354" y="3546739"/>
            <a:ext cx="2597288" cy="3085668"/>
          </a:xfrm>
          <a:prstGeom prst="rect">
            <a:avLst/>
          </a:prstGeom>
        </p:spPr>
      </p:pic>
      <p:sp>
        <p:nvSpPr>
          <p:cNvPr id="24" name="TextBox 23"/>
          <p:cNvSpPr txBox="1"/>
          <p:nvPr/>
        </p:nvSpPr>
        <p:spPr>
          <a:xfrm>
            <a:off x="10272584" y="6275987"/>
            <a:ext cx="1614616" cy="246221"/>
          </a:xfrm>
          <a:prstGeom prst="rect">
            <a:avLst/>
          </a:prstGeom>
          <a:noFill/>
        </p:spPr>
        <p:txBody>
          <a:bodyPr wrap="square" rtlCol="0">
            <a:spAutoFit/>
          </a:bodyPr>
          <a:lstStyle/>
          <a:p>
            <a:r>
              <a:rPr lang="en-US" sz="1000" b="1" dirty="0">
                <a:solidFill>
                  <a:srgbClr val="60BB46"/>
                </a:solidFill>
              </a:rPr>
              <a:t>As on 1</a:t>
            </a:r>
            <a:r>
              <a:rPr lang="en-US" sz="1000" b="1" baseline="30000" dirty="0">
                <a:solidFill>
                  <a:srgbClr val="60BB46"/>
                </a:solidFill>
              </a:rPr>
              <a:t>st</a:t>
            </a:r>
            <a:r>
              <a:rPr lang="en-US" sz="1000" b="1" dirty="0">
                <a:solidFill>
                  <a:srgbClr val="60BB46"/>
                </a:solidFill>
              </a:rPr>
              <a:t> February 2019</a:t>
            </a:r>
            <a:endParaRPr lang="en-IN" sz="1000" b="1" dirty="0">
              <a:solidFill>
                <a:srgbClr val="60BB46"/>
              </a:solidFill>
            </a:endParaRPr>
          </a:p>
        </p:txBody>
      </p:sp>
      <p:sp>
        <p:nvSpPr>
          <p:cNvPr id="25" name="TextBox 24"/>
          <p:cNvSpPr txBox="1"/>
          <p:nvPr/>
        </p:nvSpPr>
        <p:spPr>
          <a:xfrm>
            <a:off x="6620222" y="6390215"/>
            <a:ext cx="1397662" cy="261610"/>
          </a:xfrm>
          <a:prstGeom prst="rect">
            <a:avLst/>
          </a:prstGeom>
          <a:noFill/>
        </p:spPr>
        <p:txBody>
          <a:bodyPr wrap="square" rtlCol="0">
            <a:spAutoFit/>
          </a:bodyPr>
          <a:lstStyle/>
          <a:p>
            <a:r>
              <a:rPr lang="en-US" sz="1100" dirty="0"/>
              <a:t>**</a:t>
            </a:r>
            <a:r>
              <a:rPr lang="en-US" sz="1100" dirty="0" err="1"/>
              <a:t>Muriate</a:t>
            </a:r>
            <a:r>
              <a:rPr lang="en-US" sz="1100" dirty="0"/>
              <a:t> of Potash</a:t>
            </a:r>
            <a:endParaRPr lang="en-IN" sz="1100" dirty="0"/>
          </a:p>
        </p:txBody>
      </p:sp>
      <p:pic>
        <p:nvPicPr>
          <p:cNvPr id="28" name="Picture 2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2048" y="3111242"/>
            <a:ext cx="2673178" cy="1622245"/>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40832" y="3428634"/>
            <a:ext cx="2678222" cy="1314378"/>
          </a:xfrm>
          <a:prstGeom prst="rect">
            <a:avLst/>
          </a:prstGeom>
        </p:spPr>
      </p:pic>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939" y="4953501"/>
            <a:ext cx="2681861" cy="1230938"/>
          </a:xfrm>
          <a:prstGeom prst="rect">
            <a:avLst/>
          </a:prstGeom>
        </p:spPr>
      </p:pic>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40832" y="4940328"/>
            <a:ext cx="2678221" cy="1243712"/>
          </a:xfrm>
          <a:prstGeom prst="rect">
            <a:avLst/>
          </a:prstGeom>
        </p:spPr>
      </p:pic>
      <p:sp>
        <p:nvSpPr>
          <p:cNvPr id="32" name="TextBox 31"/>
          <p:cNvSpPr txBox="1"/>
          <p:nvPr/>
        </p:nvSpPr>
        <p:spPr>
          <a:xfrm>
            <a:off x="1094123" y="3901302"/>
            <a:ext cx="2545492" cy="830997"/>
          </a:xfrm>
          <a:prstGeom prst="rect">
            <a:avLst/>
          </a:prstGeom>
          <a:noFill/>
        </p:spPr>
        <p:txBody>
          <a:bodyPr wrap="square" rtlCol="0">
            <a:spAutoFit/>
          </a:bodyPr>
          <a:lstStyle/>
          <a:p>
            <a:pPr algn="ctr"/>
            <a:r>
              <a:rPr lang="en-US" sz="1600" dirty="0"/>
              <a:t>Led to Increased </a:t>
            </a:r>
            <a:r>
              <a:rPr lang="en-US" sz="1600" b="1" dirty="0">
                <a:solidFill>
                  <a:srgbClr val="60BB46"/>
                </a:solidFill>
              </a:rPr>
              <a:t>Nitrogen</a:t>
            </a:r>
            <a:r>
              <a:rPr lang="en-US" sz="1600" dirty="0"/>
              <a:t> Use Efficiency and increased crop yield</a:t>
            </a:r>
            <a:endParaRPr lang="en-IN" sz="1600" dirty="0"/>
          </a:p>
        </p:txBody>
      </p:sp>
      <p:sp>
        <p:nvSpPr>
          <p:cNvPr id="33" name="TextBox 32"/>
          <p:cNvSpPr txBox="1"/>
          <p:nvPr/>
        </p:nvSpPr>
        <p:spPr>
          <a:xfrm>
            <a:off x="1091128" y="5345034"/>
            <a:ext cx="2545492" cy="830997"/>
          </a:xfrm>
          <a:prstGeom prst="rect">
            <a:avLst/>
          </a:prstGeom>
          <a:noFill/>
        </p:spPr>
        <p:txBody>
          <a:bodyPr wrap="square" rtlCol="0">
            <a:spAutoFit/>
          </a:bodyPr>
          <a:lstStyle/>
          <a:p>
            <a:pPr algn="ctr"/>
            <a:r>
              <a:rPr lang="en-US" sz="1600" dirty="0"/>
              <a:t>Significant increase in </a:t>
            </a:r>
            <a:r>
              <a:rPr lang="en-US" sz="1600" b="1" dirty="0">
                <a:solidFill>
                  <a:srgbClr val="60BB46"/>
                </a:solidFill>
              </a:rPr>
              <a:t>Urea </a:t>
            </a:r>
          </a:p>
          <a:p>
            <a:pPr algn="ctr"/>
            <a:r>
              <a:rPr lang="en-US" sz="1600" b="1" dirty="0">
                <a:solidFill>
                  <a:srgbClr val="60BB46"/>
                </a:solidFill>
              </a:rPr>
              <a:t>Production</a:t>
            </a:r>
            <a:r>
              <a:rPr lang="en-US" sz="1600" dirty="0"/>
              <a:t> with New Urea Policy</a:t>
            </a:r>
            <a:endParaRPr lang="en-IN" sz="1600" dirty="0"/>
          </a:p>
        </p:txBody>
      </p:sp>
      <p:sp>
        <p:nvSpPr>
          <p:cNvPr id="34" name="TextBox 33"/>
          <p:cNvSpPr txBox="1"/>
          <p:nvPr/>
        </p:nvSpPr>
        <p:spPr>
          <a:xfrm>
            <a:off x="4653251" y="3901301"/>
            <a:ext cx="2606695" cy="830997"/>
          </a:xfrm>
          <a:prstGeom prst="rect">
            <a:avLst/>
          </a:prstGeom>
          <a:noFill/>
        </p:spPr>
        <p:txBody>
          <a:bodyPr wrap="square" rtlCol="0">
            <a:spAutoFit/>
          </a:bodyPr>
          <a:lstStyle/>
          <a:p>
            <a:pPr algn="ctr"/>
            <a:r>
              <a:rPr lang="en-US" sz="1600" dirty="0"/>
              <a:t>Special Banking arrangement of </a:t>
            </a:r>
            <a:r>
              <a:rPr lang="en-US" sz="1600" b="1" dirty="0">
                <a:solidFill>
                  <a:srgbClr val="60BB46"/>
                </a:solidFill>
                <a:latin typeface="Rupee" panose="02000500000000000000" pitchFamily="2" charset="0"/>
              </a:rPr>
              <a:t>₹</a:t>
            </a:r>
            <a:r>
              <a:rPr lang="en-US" sz="1600" b="1" dirty="0">
                <a:solidFill>
                  <a:srgbClr val="60BB46"/>
                </a:solidFill>
              </a:rPr>
              <a:t>10,000 </a:t>
            </a:r>
            <a:r>
              <a:rPr lang="en-US" sz="1600" b="1" dirty="0" err="1">
                <a:solidFill>
                  <a:srgbClr val="60BB46"/>
                </a:solidFill>
              </a:rPr>
              <a:t>cr</a:t>
            </a:r>
            <a:r>
              <a:rPr lang="en-US" sz="1600" b="1" dirty="0">
                <a:solidFill>
                  <a:srgbClr val="60BB46"/>
                </a:solidFill>
              </a:rPr>
              <a:t>  </a:t>
            </a:r>
            <a:r>
              <a:rPr lang="en-US" sz="1600" dirty="0"/>
              <a:t>to clear fertilizer subsidy dues </a:t>
            </a:r>
            <a:endParaRPr lang="en-IN" sz="1600" dirty="0"/>
          </a:p>
        </p:txBody>
      </p:sp>
      <p:sp>
        <p:nvSpPr>
          <p:cNvPr id="35" name="TextBox 34"/>
          <p:cNvSpPr txBox="1"/>
          <p:nvPr/>
        </p:nvSpPr>
        <p:spPr>
          <a:xfrm>
            <a:off x="4669106" y="5354546"/>
            <a:ext cx="2545492" cy="830997"/>
          </a:xfrm>
          <a:prstGeom prst="rect">
            <a:avLst/>
          </a:prstGeom>
          <a:noFill/>
        </p:spPr>
        <p:txBody>
          <a:bodyPr wrap="square" rtlCol="0">
            <a:spAutoFit/>
          </a:bodyPr>
          <a:lstStyle/>
          <a:p>
            <a:pPr algn="ctr"/>
            <a:r>
              <a:rPr lang="en-US" sz="1600" dirty="0"/>
              <a:t>A reduction in the </a:t>
            </a:r>
            <a:r>
              <a:rPr lang="en-US" sz="1600" b="1" dirty="0">
                <a:solidFill>
                  <a:srgbClr val="60BB46"/>
                </a:solidFill>
              </a:rPr>
              <a:t>MRP of DAP*, MOP**</a:t>
            </a:r>
            <a:r>
              <a:rPr lang="en-US" sz="1600" dirty="0"/>
              <a:t> and Complex fertilizers</a:t>
            </a:r>
            <a:endParaRPr lang="en-IN" sz="1600" dirty="0"/>
          </a:p>
        </p:txBody>
      </p:sp>
      <p:pic>
        <p:nvPicPr>
          <p:cNvPr id="36" name="Picture 3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90905" y="2408441"/>
            <a:ext cx="674284" cy="747576"/>
          </a:xfrm>
          <a:prstGeom prst="rect">
            <a:avLst/>
          </a:prstGeom>
        </p:spPr>
      </p:pic>
      <p:sp>
        <p:nvSpPr>
          <p:cNvPr id="37" name="TextBox 36"/>
          <p:cNvSpPr txBox="1"/>
          <p:nvPr/>
        </p:nvSpPr>
        <p:spPr>
          <a:xfrm>
            <a:off x="1774739" y="2571242"/>
            <a:ext cx="5313654" cy="646331"/>
          </a:xfrm>
          <a:prstGeom prst="rect">
            <a:avLst/>
          </a:prstGeom>
          <a:noFill/>
        </p:spPr>
        <p:txBody>
          <a:bodyPr wrap="square" rtlCol="0">
            <a:spAutoFit/>
          </a:bodyPr>
          <a:lstStyle/>
          <a:p>
            <a:r>
              <a:rPr lang="en-US" b="1" dirty="0">
                <a:solidFill>
                  <a:srgbClr val="60BB46"/>
                </a:solidFill>
              </a:rPr>
              <a:t>100 % Neem Coating </a:t>
            </a:r>
            <a:r>
              <a:rPr lang="en-US" dirty="0"/>
              <a:t>resulted in improvement in soil health, reduction in pest and disease attack</a:t>
            </a:r>
            <a:endParaRPr lang="en-IN" dirty="0"/>
          </a:p>
        </p:txBody>
      </p:sp>
      <p:pic>
        <p:nvPicPr>
          <p:cNvPr id="22" name="Picture 2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1050083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60BB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09550" y="906008"/>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ight Triangle 5"/>
          <p:cNvSpPr/>
          <p:nvPr/>
        </p:nvSpPr>
        <p:spPr>
          <a:xfrm rot="16200000">
            <a:off x="7538847"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24931" y="169459"/>
            <a:ext cx="4986943" cy="646331"/>
          </a:xfrm>
          <a:prstGeom prst="rect">
            <a:avLst/>
          </a:prstGeom>
          <a:noFill/>
        </p:spPr>
        <p:txBody>
          <a:bodyPr wrap="none" rtlCol="0">
            <a:spAutoFit/>
          </a:bodyPr>
          <a:lstStyle/>
          <a:p>
            <a:r>
              <a:rPr lang="en-IN" sz="3600" b="1" dirty="0">
                <a:solidFill>
                  <a:schemeClr val="bg1"/>
                </a:solidFill>
                <a:effectLst>
                  <a:outerShdw blurRad="38100" dist="38100" dir="2700000" algn="tl">
                    <a:srgbClr val="000000">
                      <a:alpha val="43137"/>
                    </a:srgbClr>
                  </a:outerShdw>
                </a:effectLst>
              </a:rPr>
              <a:t>PUTTING FARMERS FIRST</a:t>
            </a:r>
          </a:p>
        </p:txBody>
      </p:sp>
      <p:sp>
        <p:nvSpPr>
          <p:cNvPr id="8" name="Rectangle 7"/>
          <p:cNvSpPr/>
          <p:nvPr/>
        </p:nvSpPr>
        <p:spPr>
          <a:xfrm>
            <a:off x="324931" y="998696"/>
            <a:ext cx="7115175" cy="1323439"/>
          </a:xfrm>
          <a:prstGeom prst="rect">
            <a:avLst/>
          </a:prstGeom>
        </p:spPr>
        <p:txBody>
          <a:bodyPr wrap="square" anchor="t">
            <a:spAutoFit/>
          </a:bodyPr>
          <a:lstStyle/>
          <a:p>
            <a:r>
              <a:rPr lang="en-US" sz="4000" b="1" dirty="0">
                <a:solidFill>
                  <a:srgbClr val="60BB46"/>
                </a:solidFill>
              </a:rPr>
              <a:t>Helping Farmers get the </a:t>
            </a:r>
          </a:p>
          <a:p>
            <a:r>
              <a:rPr lang="en-US" sz="4000" b="1" dirty="0">
                <a:solidFill>
                  <a:srgbClr val="60BB46"/>
                </a:solidFill>
              </a:rPr>
              <a:t>Right Price</a:t>
            </a:r>
            <a:endParaRPr lang="en-IN" sz="4000" b="1" dirty="0">
              <a:solidFill>
                <a:srgbClr val="60BB46"/>
              </a:solidFill>
            </a:endParaRPr>
          </a:p>
        </p:txBody>
      </p:sp>
      <p:sp>
        <p:nvSpPr>
          <p:cNvPr id="9" name="TextBox 8"/>
          <p:cNvSpPr txBox="1"/>
          <p:nvPr/>
        </p:nvSpPr>
        <p:spPr>
          <a:xfrm>
            <a:off x="10272584" y="6275987"/>
            <a:ext cx="1614616" cy="246221"/>
          </a:xfrm>
          <a:prstGeom prst="rect">
            <a:avLst/>
          </a:prstGeom>
          <a:noFill/>
        </p:spPr>
        <p:txBody>
          <a:bodyPr wrap="square" rtlCol="0">
            <a:spAutoFit/>
          </a:bodyPr>
          <a:lstStyle/>
          <a:p>
            <a:r>
              <a:rPr lang="en-US" sz="1000" b="1" dirty="0">
                <a:solidFill>
                  <a:srgbClr val="60BB46"/>
                </a:solidFill>
              </a:rPr>
              <a:t>As on 1</a:t>
            </a:r>
            <a:r>
              <a:rPr lang="en-US" sz="1000" b="1" baseline="30000" dirty="0">
                <a:solidFill>
                  <a:srgbClr val="60BB46"/>
                </a:solidFill>
              </a:rPr>
              <a:t>st</a:t>
            </a:r>
            <a:r>
              <a:rPr lang="en-US" sz="1000" b="1" dirty="0">
                <a:solidFill>
                  <a:srgbClr val="60BB46"/>
                </a:solidFill>
              </a:rPr>
              <a:t> February 2019</a:t>
            </a:r>
            <a:endParaRPr lang="en-IN" sz="1000" b="1" dirty="0">
              <a:solidFill>
                <a:srgbClr val="60BB46"/>
              </a:solidFill>
            </a:endParaRPr>
          </a:p>
        </p:txBody>
      </p:sp>
      <p:sp>
        <p:nvSpPr>
          <p:cNvPr id="2" name="TextBox 1"/>
          <p:cNvSpPr txBox="1"/>
          <p:nvPr/>
        </p:nvSpPr>
        <p:spPr>
          <a:xfrm>
            <a:off x="320395" y="2323623"/>
            <a:ext cx="6779741" cy="461665"/>
          </a:xfrm>
          <a:prstGeom prst="rect">
            <a:avLst/>
          </a:prstGeom>
          <a:noFill/>
        </p:spPr>
        <p:txBody>
          <a:bodyPr wrap="square" rtlCol="0">
            <a:spAutoFit/>
          </a:bodyPr>
          <a:lstStyle/>
          <a:p>
            <a:r>
              <a:rPr lang="en-US" sz="2400" dirty="0">
                <a:solidFill>
                  <a:srgbClr val="60BB46"/>
                </a:solidFill>
              </a:rPr>
              <a:t>Electronic National Agriculture Market e-NAM</a:t>
            </a:r>
            <a:endParaRPr lang="en-IN" sz="2400" dirty="0">
              <a:solidFill>
                <a:srgbClr val="60BB46"/>
              </a:solidFill>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8600" y="584744"/>
            <a:ext cx="4133849" cy="2582701"/>
          </a:xfrm>
          <a:prstGeom prst="rect">
            <a:avLst/>
          </a:prstGeom>
        </p:spPr>
      </p:pic>
      <p:sp>
        <p:nvSpPr>
          <p:cNvPr id="10" name="TextBox 9"/>
          <p:cNvSpPr txBox="1"/>
          <p:nvPr/>
        </p:nvSpPr>
        <p:spPr>
          <a:xfrm>
            <a:off x="1268624" y="4382617"/>
            <a:ext cx="3122653" cy="923330"/>
          </a:xfrm>
          <a:prstGeom prst="rect">
            <a:avLst/>
          </a:prstGeom>
          <a:noFill/>
        </p:spPr>
        <p:txBody>
          <a:bodyPr wrap="square" rtlCol="0">
            <a:spAutoFit/>
          </a:bodyPr>
          <a:lstStyle/>
          <a:p>
            <a:pPr algn="ctr"/>
            <a:r>
              <a:rPr lang="en-US" dirty="0"/>
              <a:t>e- Trading platforms, </a:t>
            </a:r>
          </a:p>
          <a:p>
            <a:pPr algn="ctr"/>
            <a:r>
              <a:rPr lang="en-US" b="1" dirty="0">
                <a:solidFill>
                  <a:srgbClr val="008C46"/>
                </a:solidFill>
              </a:rPr>
              <a:t>585 regulated markets </a:t>
            </a:r>
            <a:r>
              <a:rPr lang="en-US" dirty="0"/>
              <a:t>to fetch best prices for farmers</a:t>
            </a:r>
            <a:endParaRPr lang="en-IN" dirty="0"/>
          </a:p>
        </p:txBody>
      </p:sp>
      <p:sp>
        <p:nvSpPr>
          <p:cNvPr id="14" name="TextBox 13"/>
          <p:cNvSpPr txBox="1"/>
          <p:nvPr/>
        </p:nvSpPr>
        <p:spPr>
          <a:xfrm>
            <a:off x="3701654" y="5850430"/>
            <a:ext cx="4474158" cy="646331"/>
          </a:xfrm>
          <a:prstGeom prst="rect">
            <a:avLst/>
          </a:prstGeom>
          <a:noFill/>
        </p:spPr>
        <p:txBody>
          <a:bodyPr wrap="square" rtlCol="0">
            <a:spAutoFit/>
          </a:bodyPr>
          <a:lstStyle/>
          <a:p>
            <a:pPr algn="ctr"/>
            <a:r>
              <a:rPr lang="en-US" dirty="0"/>
              <a:t>Over 2.31 crore </a:t>
            </a:r>
            <a:r>
              <a:rPr lang="en-US" dirty="0" err="1"/>
              <a:t>tonnes</a:t>
            </a:r>
            <a:r>
              <a:rPr lang="en-US" dirty="0"/>
              <a:t> of farm commodities worth </a:t>
            </a:r>
            <a:r>
              <a:rPr lang="en-US" b="1" dirty="0">
                <a:solidFill>
                  <a:srgbClr val="008C46"/>
                </a:solidFill>
                <a:latin typeface="Rupee" panose="02000500000000000000" pitchFamily="2" charset="0"/>
              </a:rPr>
              <a:t>₹61</a:t>
            </a:r>
            <a:r>
              <a:rPr lang="en-US" b="1" dirty="0">
                <a:solidFill>
                  <a:srgbClr val="008C46"/>
                </a:solidFill>
              </a:rPr>
              <a:t>,098 crore </a:t>
            </a:r>
            <a:r>
              <a:rPr lang="en-US" dirty="0"/>
              <a:t>transacted on e-NAM </a:t>
            </a:r>
            <a:endParaRPr lang="en-IN" dirty="0"/>
          </a:p>
        </p:txBody>
      </p:sp>
      <p:sp>
        <p:nvSpPr>
          <p:cNvPr id="16" name="TextBox 15"/>
          <p:cNvSpPr txBox="1"/>
          <p:nvPr/>
        </p:nvSpPr>
        <p:spPr>
          <a:xfrm>
            <a:off x="7376375" y="4327914"/>
            <a:ext cx="3122653" cy="646331"/>
          </a:xfrm>
          <a:prstGeom prst="rect">
            <a:avLst/>
          </a:prstGeom>
          <a:noFill/>
        </p:spPr>
        <p:txBody>
          <a:bodyPr wrap="square" rtlCol="0">
            <a:spAutoFit/>
          </a:bodyPr>
          <a:lstStyle/>
          <a:p>
            <a:pPr algn="ctr"/>
            <a:r>
              <a:rPr lang="en-US" dirty="0"/>
              <a:t>More than </a:t>
            </a:r>
            <a:r>
              <a:rPr lang="en-US" b="1" dirty="0">
                <a:solidFill>
                  <a:srgbClr val="008C46"/>
                </a:solidFill>
              </a:rPr>
              <a:t>1.47 crore farmers </a:t>
            </a:r>
          </a:p>
          <a:p>
            <a:pPr algn="ctr"/>
            <a:r>
              <a:rPr lang="en-US" b="1" dirty="0">
                <a:solidFill>
                  <a:srgbClr val="008C46"/>
                </a:solidFill>
              </a:rPr>
              <a:t>and sellers </a:t>
            </a:r>
            <a:r>
              <a:rPr lang="en-US" dirty="0"/>
              <a:t>are registered </a:t>
            </a:r>
            <a:endParaRPr lang="en-IN"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79248" y="3617369"/>
            <a:ext cx="713761" cy="622049"/>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46254" y="3094335"/>
            <a:ext cx="1333341" cy="1513523"/>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96300" y="3500702"/>
            <a:ext cx="721840" cy="663509"/>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04139" y="5046433"/>
            <a:ext cx="807574" cy="807574"/>
          </a:xfrm>
          <a:prstGeom prst="rect">
            <a:avLst/>
          </a:prstGeom>
        </p:spPr>
      </p:pic>
      <p:cxnSp>
        <p:nvCxnSpPr>
          <p:cNvPr id="19" name="Straight Connector 18"/>
          <p:cNvCxnSpPr/>
          <p:nvPr/>
        </p:nvCxnSpPr>
        <p:spPr>
          <a:xfrm>
            <a:off x="4552950" y="3950540"/>
            <a:ext cx="624891" cy="0"/>
          </a:xfrm>
          <a:prstGeom prst="line">
            <a:avLst/>
          </a:prstGeom>
          <a:ln w="19050">
            <a:solidFill>
              <a:srgbClr val="60BB46"/>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665199" y="3977434"/>
            <a:ext cx="624891" cy="0"/>
          </a:xfrm>
          <a:prstGeom prst="line">
            <a:avLst/>
          </a:prstGeom>
          <a:ln w="19050">
            <a:solidFill>
              <a:srgbClr val="60BB46"/>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88329" y="4655329"/>
            <a:ext cx="2884" cy="359257"/>
          </a:xfrm>
          <a:prstGeom prst="line">
            <a:avLst/>
          </a:prstGeom>
          <a:ln w="19050">
            <a:solidFill>
              <a:srgbClr val="60BB46"/>
            </a:solidFill>
            <a:prstDash val="sysDash"/>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3037236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233A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09550" y="904875"/>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rot="16200000">
            <a:off x="7522371"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24931" y="169459"/>
            <a:ext cx="5374998" cy="646331"/>
          </a:xfrm>
          <a:prstGeom prst="rect">
            <a:avLst/>
          </a:prstGeom>
          <a:noFill/>
        </p:spPr>
        <p:txBody>
          <a:bodyPr wrap="none" rtlCol="0">
            <a:spAutoFit/>
          </a:bodyPr>
          <a:lstStyle/>
          <a:p>
            <a:r>
              <a:rPr lang="en-IN" sz="3600" b="1" dirty="0">
                <a:solidFill>
                  <a:schemeClr val="bg1"/>
                </a:solidFill>
                <a:effectLst>
                  <a:outerShdw blurRad="38100" dist="38100" dir="2700000" algn="tl">
                    <a:srgbClr val="000000">
                      <a:alpha val="43137"/>
                    </a:srgbClr>
                  </a:outerShdw>
                </a:effectLst>
              </a:rPr>
              <a:t>HARNESSING YUVA SHAKTI</a:t>
            </a:r>
          </a:p>
        </p:txBody>
      </p:sp>
      <p:sp>
        <p:nvSpPr>
          <p:cNvPr id="8" name="Rectangle 7"/>
          <p:cNvSpPr/>
          <p:nvPr/>
        </p:nvSpPr>
        <p:spPr>
          <a:xfrm>
            <a:off x="324931" y="998696"/>
            <a:ext cx="8913198" cy="1200329"/>
          </a:xfrm>
          <a:prstGeom prst="rect">
            <a:avLst/>
          </a:prstGeom>
        </p:spPr>
        <p:txBody>
          <a:bodyPr wrap="square" anchor="t">
            <a:spAutoFit/>
          </a:bodyPr>
          <a:lstStyle/>
          <a:p>
            <a:r>
              <a:rPr lang="en-IN" sz="3600" b="1" dirty="0">
                <a:solidFill>
                  <a:srgbClr val="233A89"/>
                </a:solidFill>
              </a:rPr>
              <a:t>Augmenting the Arena of Skill </a:t>
            </a:r>
          </a:p>
          <a:p>
            <a:r>
              <a:rPr lang="en-IN" sz="3600" b="1" dirty="0">
                <a:solidFill>
                  <a:srgbClr val="233A89"/>
                </a:solidFill>
              </a:rPr>
              <a:t>Development &amp; Vocational Training</a:t>
            </a:r>
          </a:p>
        </p:txBody>
      </p:sp>
      <p:sp>
        <p:nvSpPr>
          <p:cNvPr id="15" name="Rectangle 14"/>
          <p:cNvSpPr/>
          <p:nvPr/>
        </p:nvSpPr>
        <p:spPr>
          <a:xfrm>
            <a:off x="341259" y="2174563"/>
            <a:ext cx="4851713" cy="461665"/>
          </a:xfrm>
          <a:prstGeom prst="rect">
            <a:avLst/>
          </a:prstGeom>
        </p:spPr>
        <p:txBody>
          <a:bodyPr wrap="none">
            <a:spAutoFit/>
          </a:bodyPr>
          <a:lstStyle/>
          <a:p>
            <a:r>
              <a:rPr lang="fi-FI" sz="2400" dirty="0">
                <a:solidFill>
                  <a:srgbClr val="233A89"/>
                </a:solidFill>
              </a:rPr>
              <a:t>Pradhan Mantri Kaushal Vikas Yojana </a:t>
            </a:r>
            <a:endParaRPr lang="en-IN" sz="2400" dirty="0">
              <a:solidFill>
                <a:srgbClr val="233A89"/>
              </a:solidFill>
            </a:endParaRPr>
          </a:p>
        </p:txBody>
      </p:sp>
      <p:pic>
        <p:nvPicPr>
          <p:cNvPr id="921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846221" y="589335"/>
            <a:ext cx="4130980" cy="258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082845" y="6334348"/>
            <a:ext cx="2041071" cy="276999"/>
          </a:xfrm>
          <a:prstGeom prst="rect">
            <a:avLst/>
          </a:prstGeom>
          <a:noFill/>
        </p:spPr>
        <p:txBody>
          <a:bodyPr wrap="square" rtlCol="0">
            <a:spAutoFit/>
          </a:bodyPr>
          <a:lstStyle/>
          <a:p>
            <a:r>
              <a:rPr lang="en-IN" sz="1200" dirty="0">
                <a:solidFill>
                  <a:srgbClr val="233A89"/>
                </a:solidFill>
              </a:rPr>
              <a:t>As on 1</a:t>
            </a:r>
            <a:r>
              <a:rPr lang="en-IN" sz="1200" baseline="30000" dirty="0">
                <a:solidFill>
                  <a:srgbClr val="233A89"/>
                </a:solidFill>
              </a:rPr>
              <a:t>st</a:t>
            </a:r>
            <a:r>
              <a:rPr lang="en-IN" sz="1200" dirty="0">
                <a:solidFill>
                  <a:srgbClr val="233A89"/>
                </a:solidFill>
              </a:rPr>
              <a:t> February 2019</a:t>
            </a:r>
          </a:p>
        </p:txBody>
      </p:sp>
      <p:pic>
        <p:nvPicPr>
          <p:cNvPr id="1229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77004" y="3007509"/>
            <a:ext cx="2284639" cy="2247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83303" y="2607948"/>
            <a:ext cx="2385145" cy="2385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82625" y="3295421"/>
            <a:ext cx="2220778" cy="219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692446" y="5850483"/>
            <a:ext cx="1980066" cy="60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021204" y="5225151"/>
            <a:ext cx="2465614" cy="1200329"/>
          </a:xfrm>
          <a:prstGeom prst="rect">
            <a:avLst/>
          </a:prstGeom>
          <a:noFill/>
        </p:spPr>
        <p:txBody>
          <a:bodyPr wrap="square" rtlCol="0">
            <a:spAutoFit/>
          </a:bodyPr>
          <a:lstStyle/>
          <a:p>
            <a:pPr algn="ctr"/>
            <a:r>
              <a:rPr lang="en-IN" b="1" dirty="0"/>
              <a:t>Over 13,000 training centres opened across India training in 375 trades</a:t>
            </a:r>
          </a:p>
        </p:txBody>
      </p:sp>
      <p:sp>
        <p:nvSpPr>
          <p:cNvPr id="30" name="TextBox 29"/>
          <p:cNvSpPr txBox="1"/>
          <p:nvPr/>
        </p:nvSpPr>
        <p:spPr>
          <a:xfrm>
            <a:off x="4402834" y="4938409"/>
            <a:ext cx="2465614" cy="923330"/>
          </a:xfrm>
          <a:prstGeom prst="rect">
            <a:avLst/>
          </a:prstGeom>
          <a:noFill/>
        </p:spPr>
        <p:txBody>
          <a:bodyPr wrap="square" rtlCol="0">
            <a:spAutoFit/>
          </a:bodyPr>
          <a:lstStyle/>
          <a:p>
            <a:pPr algn="ctr"/>
            <a:r>
              <a:rPr lang="en-IN" b="1" dirty="0"/>
              <a:t>On average, 1 crore youngsters trained every year </a:t>
            </a:r>
          </a:p>
        </p:txBody>
      </p:sp>
      <p:sp>
        <p:nvSpPr>
          <p:cNvPr id="31" name="TextBox 30"/>
          <p:cNvSpPr txBox="1"/>
          <p:nvPr/>
        </p:nvSpPr>
        <p:spPr>
          <a:xfrm>
            <a:off x="7680599" y="5461907"/>
            <a:ext cx="2867690" cy="923330"/>
          </a:xfrm>
          <a:prstGeom prst="rect">
            <a:avLst/>
          </a:prstGeom>
          <a:noFill/>
        </p:spPr>
        <p:txBody>
          <a:bodyPr wrap="square" rtlCol="0">
            <a:spAutoFit/>
          </a:bodyPr>
          <a:lstStyle/>
          <a:p>
            <a:pPr algn="ctr"/>
            <a:r>
              <a:rPr lang="en-IN" b="1" dirty="0"/>
              <a:t>PM </a:t>
            </a:r>
            <a:r>
              <a:rPr lang="en-IN" b="1" dirty="0" err="1"/>
              <a:t>Kaushal</a:t>
            </a:r>
            <a:r>
              <a:rPr lang="en-IN" b="1" dirty="0"/>
              <a:t> </a:t>
            </a:r>
            <a:r>
              <a:rPr lang="en-IN" b="1" dirty="0" err="1"/>
              <a:t>Kendras</a:t>
            </a:r>
            <a:r>
              <a:rPr lang="en-IN" b="1" dirty="0"/>
              <a:t> </a:t>
            </a:r>
          </a:p>
          <a:p>
            <a:pPr algn="ctr"/>
            <a:r>
              <a:rPr lang="en-IN" b="1" dirty="0"/>
              <a:t>(PMKK) are being set up in every district across India</a:t>
            </a:r>
          </a:p>
        </p:txBody>
      </p:sp>
      <p:pic>
        <p:nvPicPr>
          <p:cNvPr id="17" name="Pictur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3361624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9F771-CE95-4C92-A806-D481BF409235}"/>
              </a:ext>
            </a:extLst>
          </p:cNvPr>
          <p:cNvSpPr>
            <a:spLocks noGrp="1"/>
          </p:cNvSpPr>
          <p:nvPr>
            <p:ph type="title"/>
          </p:nvPr>
        </p:nvSpPr>
        <p:spPr>
          <a:xfrm>
            <a:off x="916939" y="308228"/>
            <a:ext cx="10358120" cy="677108"/>
          </a:xfrm>
        </p:spPr>
        <p:txBody>
          <a:bodyPr/>
          <a:lstStyle/>
          <a:p>
            <a:r>
              <a:rPr lang="en-IN" dirty="0"/>
              <a:t>Content:</a:t>
            </a:r>
          </a:p>
        </p:txBody>
      </p:sp>
      <p:sp>
        <p:nvSpPr>
          <p:cNvPr id="3" name="Text Placeholder 2">
            <a:extLst>
              <a:ext uri="{FF2B5EF4-FFF2-40B4-BE49-F238E27FC236}">
                <a16:creationId xmlns:a16="http://schemas.microsoft.com/office/drawing/2014/main" id="{E1C281AF-3C0C-4AFE-9283-86FEFFA5F940}"/>
              </a:ext>
            </a:extLst>
          </p:cNvPr>
          <p:cNvSpPr>
            <a:spLocks noGrp="1"/>
          </p:cNvSpPr>
          <p:nvPr>
            <p:ph type="body" idx="1"/>
          </p:nvPr>
        </p:nvSpPr>
        <p:spPr>
          <a:xfrm>
            <a:off x="916558" y="1447800"/>
            <a:ext cx="10358120" cy="2954655"/>
          </a:xfrm>
        </p:spPr>
        <p:txBody>
          <a:bodyPr/>
          <a:lstStyle/>
          <a:p>
            <a:pPr marL="285750" indent="-285750">
              <a:buFont typeface="Arial" panose="020B0604020202020204" pitchFamily="34" charset="0"/>
              <a:buChar char="•"/>
            </a:pPr>
            <a:r>
              <a:rPr lang="en-IN" sz="3200" dirty="0"/>
              <a:t>Introduction</a:t>
            </a:r>
          </a:p>
          <a:p>
            <a:pPr marL="285750" indent="-285750">
              <a:buFont typeface="Arial" panose="020B0604020202020204" pitchFamily="34" charset="0"/>
              <a:buChar char="•"/>
            </a:pPr>
            <a:r>
              <a:rPr lang="en-IN" sz="3200" dirty="0"/>
              <a:t>Problems</a:t>
            </a:r>
          </a:p>
          <a:p>
            <a:pPr marL="285750" indent="-285750">
              <a:buFont typeface="Arial" panose="020B0604020202020204" pitchFamily="34" charset="0"/>
              <a:buChar char="•"/>
            </a:pPr>
            <a:r>
              <a:rPr lang="en-IN" sz="3200" dirty="0"/>
              <a:t>What does rural development aim at?</a:t>
            </a:r>
          </a:p>
          <a:p>
            <a:pPr marL="285750" indent="-285750">
              <a:buFont typeface="Arial" panose="020B0604020202020204" pitchFamily="34" charset="0"/>
              <a:buChar char="•"/>
            </a:pPr>
            <a:r>
              <a:rPr lang="en-IN" sz="3200" dirty="0"/>
              <a:t>Strategies</a:t>
            </a:r>
          </a:p>
          <a:p>
            <a:pPr marL="285750" indent="-285750">
              <a:buFont typeface="Arial" panose="020B0604020202020204" pitchFamily="34" charset="0"/>
              <a:buChar char="•"/>
            </a:pPr>
            <a:r>
              <a:rPr lang="en-IN" sz="3200" dirty="0"/>
              <a:t>Schemes or </a:t>
            </a:r>
            <a:r>
              <a:rPr lang="en-IN" sz="3200" dirty="0" err="1"/>
              <a:t>Yojans</a:t>
            </a:r>
            <a:endParaRPr lang="en-IN" sz="3200" dirty="0"/>
          </a:p>
          <a:p>
            <a:pPr marL="285750" indent="-285750">
              <a:buFont typeface="Arial" panose="020B0604020202020204" pitchFamily="34" charset="0"/>
              <a:buChar char="•"/>
            </a:pPr>
            <a:endParaRPr lang="en-IN" sz="3200" dirty="0"/>
          </a:p>
        </p:txBody>
      </p:sp>
    </p:spTree>
    <p:extLst>
      <p:ext uri="{BB962C8B-B14F-4D97-AF65-F5344CB8AC3E}">
        <p14:creationId xmlns:p14="http://schemas.microsoft.com/office/powerpoint/2010/main" val="1652589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233A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09550" y="904875"/>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rot="16200000">
            <a:off x="7522371"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24931" y="169459"/>
            <a:ext cx="5374998" cy="646331"/>
          </a:xfrm>
          <a:prstGeom prst="rect">
            <a:avLst/>
          </a:prstGeom>
          <a:noFill/>
        </p:spPr>
        <p:txBody>
          <a:bodyPr wrap="none" rtlCol="0">
            <a:spAutoFit/>
          </a:bodyPr>
          <a:lstStyle/>
          <a:p>
            <a:r>
              <a:rPr lang="en-IN" sz="3600" b="1" dirty="0">
                <a:solidFill>
                  <a:schemeClr val="bg1"/>
                </a:solidFill>
                <a:effectLst>
                  <a:outerShdw blurRad="38100" dist="38100" dir="2700000" algn="tl">
                    <a:srgbClr val="000000">
                      <a:alpha val="43137"/>
                    </a:srgbClr>
                  </a:outerShdw>
                </a:effectLst>
              </a:rPr>
              <a:t>HARNESSING YUVA SHAKTI</a:t>
            </a:r>
          </a:p>
        </p:txBody>
      </p:sp>
      <p:sp>
        <p:nvSpPr>
          <p:cNvPr id="8" name="Rectangle 7"/>
          <p:cNvSpPr/>
          <p:nvPr/>
        </p:nvSpPr>
        <p:spPr>
          <a:xfrm>
            <a:off x="244249" y="998696"/>
            <a:ext cx="7743304" cy="1323439"/>
          </a:xfrm>
          <a:prstGeom prst="rect">
            <a:avLst/>
          </a:prstGeom>
        </p:spPr>
        <p:txBody>
          <a:bodyPr wrap="square" anchor="t">
            <a:spAutoFit/>
          </a:bodyPr>
          <a:lstStyle/>
          <a:p>
            <a:r>
              <a:rPr lang="en-IN" sz="4000" b="1" dirty="0">
                <a:solidFill>
                  <a:srgbClr val="233A89"/>
                </a:solidFill>
              </a:rPr>
              <a:t>Furthering Sports &amp; Sportsmanship </a:t>
            </a:r>
            <a:r>
              <a:rPr lang="en-IN" sz="4000" dirty="0" err="1">
                <a:solidFill>
                  <a:srgbClr val="233A89"/>
                </a:solidFill>
              </a:rPr>
              <a:t>Khelo</a:t>
            </a:r>
            <a:r>
              <a:rPr lang="en-IN" sz="4000" dirty="0">
                <a:solidFill>
                  <a:srgbClr val="233A89"/>
                </a:solidFill>
              </a:rPr>
              <a:t> India </a:t>
            </a:r>
          </a:p>
        </p:txBody>
      </p:sp>
      <p:pic>
        <p:nvPicPr>
          <p:cNvPr id="1331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43849" y="3443690"/>
            <a:ext cx="3902500" cy="277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082845" y="6334348"/>
            <a:ext cx="2041071" cy="276999"/>
          </a:xfrm>
          <a:prstGeom prst="rect">
            <a:avLst/>
          </a:prstGeom>
          <a:noFill/>
        </p:spPr>
        <p:txBody>
          <a:bodyPr wrap="square" rtlCol="0">
            <a:spAutoFit/>
          </a:bodyPr>
          <a:lstStyle/>
          <a:p>
            <a:r>
              <a:rPr lang="en-IN" sz="1200" dirty="0">
                <a:solidFill>
                  <a:srgbClr val="233A89"/>
                </a:solidFill>
              </a:rPr>
              <a:t>As on 1</a:t>
            </a:r>
            <a:r>
              <a:rPr lang="en-IN" sz="1200" baseline="30000" dirty="0">
                <a:solidFill>
                  <a:srgbClr val="233A89"/>
                </a:solidFill>
              </a:rPr>
              <a:t>st</a:t>
            </a:r>
            <a:r>
              <a:rPr lang="en-IN" sz="1200" dirty="0">
                <a:solidFill>
                  <a:srgbClr val="233A89"/>
                </a:solidFill>
              </a:rPr>
              <a:t> February 2019</a:t>
            </a:r>
          </a:p>
        </p:txBody>
      </p:sp>
      <p:sp>
        <p:nvSpPr>
          <p:cNvPr id="19" name="TextBox 18"/>
          <p:cNvSpPr txBox="1"/>
          <p:nvPr/>
        </p:nvSpPr>
        <p:spPr>
          <a:xfrm>
            <a:off x="980382" y="3108349"/>
            <a:ext cx="6962611" cy="384721"/>
          </a:xfrm>
          <a:prstGeom prst="rect">
            <a:avLst/>
          </a:prstGeom>
          <a:noFill/>
        </p:spPr>
        <p:txBody>
          <a:bodyPr wrap="square" rtlCol="0">
            <a:spAutoFit/>
          </a:bodyPr>
          <a:lstStyle/>
          <a:p>
            <a:r>
              <a:rPr lang="en-IN" sz="1900" dirty="0"/>
              <a:t>Financial assistance of  </a:t>
            </a:r>
            <a:r>
              <a:rPr lang="en-IN" sz="1900" dirty="0">
                <a:latin typeface="Rupee Foradian" pitchFamily="34" charset="0"/>
              </a:rPr>
              <a:t>₹</a:t>
            </a:r>
            <a:r>
              <a:rPr lang="en-IN" sz="1900" dirty="0"/>
              <a:t>5 lakh/annum for 8 years to talented players</a:t>
            </a:r>
          </a:p>
        </p:txBody>
      </p:sp>
      <p:sp>
        <p:nvSpPr>
          <p:cNvPr id="20" name="TextBox 19"/>
          <p:cNvSpPr txBox="1"/>
          <p:nvPr/>
        </p:nvSpPr>
        <p:spPr>
          <a:xfrm>
            <a:off x="980383" y="3665923"/>
            <a:ext cx="6753060" cy="677108"/>
          </a:xfrm>
          <a:prstGeom prst="rect">
            <a:avLst/>
          </a:prstGeom>
          <a:noFill/>
        </p:spPr>
        <p:txBody>
          <a:bodyPr wrap="square" rtlCol="0">
            <a:spAutoFit/>
          </a:bodyPr>
          <a:lstStyle/>
          <a:p>
            <a:r>
              <a:rPr lang="en-IN" sz="1900" dirty="0"/>
              <a:t>First </a:t>
            </a:r>
            <a:r>
              <a:rPr lang="en-IN" sz="1900" dirty="0" err="1"/>
              <a:t>Khelo</a:t>
            </a:r>
            <a:r>
              <a:rPr lang="en-IN" sz="1900" dirty="0"/>
              <a:t> India School Games launched on Jan 2018, 3507 players from 29 States and 7 UTs participated</a:t>
            </a:r>
          </a:p>
        </p:txBody>
      </p:sp>
      <p:sp>
        <p:nvSpPr>
          <p:cNvPr id="21" name="TextBox 20"/>
          <p:cNvSpPr txBox="1"/>
          <p:nvPr/>
        </p:nvSpPr>
        <p:spPr>
          <a:xfrm>
            <a:off x="980382" y="4565264"/>
            <a:ext cx="6830161" cy="677108"/>
          </a:xfrm>
          <a:prstGeom prst="rect">
            <a:avLst/>
          </a:prstGeom>
          <a:noFill/>
        </p:spPr>
        <p:txBody>
          <a:bodyPr wrap="square" rtlCol="0">
            <a:spAutoFit/>
          </a:bodyPr>
          <a:lstStyle/>
          <a:p>
            <a:r>
              <a:rPr lang="en-IN" sz="1900" dirty="0"/>
              <a:t>Revamped </a:t>
            </a:r>
            <a:r>
              <a:rPr lang="en-IN" sz="1900" dirty="0" err="1"/>
              <a:t>Khelo</a:t>
            </a:r>
            <a:r>
              <a:rPr lang="en-IN" sz="1900" dirty="0"/>
              <a:t> India program to have a financial outlay of</a:t>
            </a:r>
          </a:p>
          <a:p>
            <a:r>
              <a:rPr lang="en-IN" sz="1900" dirty="0">
                <a:latin typeface="Rupee Foradian" pitchFamily="34" charset="0"/>
              </a:rPr>
              <a:t>₹</a:t>
            </a:r>
            <a:r>
              <a:rPr lang="en-IN" sz="1900" dirty="0"/>
              <a:t>1,756 crore for 2017-18 to 2019-20</a:t>
            </a:r>
          </a:p>
        </p:txBody>
      </p:sp>
      <p:sp>
        <p:nvSpPr>
          <p:cNvPr id="22" name="TextBox 21"/>
          <p:cNvSpPr txBox="1"/>
          <p:nvPr/>
        </p:nvSpPr>
        <p:spPr>
          <a:xfrm>
            <a:off x="392560" y="5356881"/>
            <a:ext cx="6209946" cy="523220"/>
          </a:xfrm>
          <a:prstGeom prst="rect">
            <a:avLst/>
          </a:prstGeom>
          <a:noFill/>
        </p:spPr>
        <p:txBody>
          <a:bodyPr wrap="square" rtlCol="0">
            <a:spAutoFit/>
          </a:bodyPr>
          <a:lstStyle/>
          <a:p>
            <a:r>
              <a:rPr lang="en-IN" sz="2800" b="1" dirty="0">
                <a:solidFill>
                  <a:srgbClr val="220492"/>
                </a:solidFill>
              </a:rPr>
              <a:t>Sports Talent Search Portal launched</a:t>
            </a:r>
          </a:p>
        </p:txBody>
      </p:sp>
      <p:sp>
        <p:nvSpPr>
          <p:cNvPr id="23" name="TextBox 22"/>
          <p:cNvSpPr txBox="1"/>
          <p:nvPr/>
        </p:nvSpPr>
        <p:spPr>
          <a:xfrm>
            <a:off x="1200815" y="6016771"/>
            <a:ext cx="6824677" cy="369332"/>
          </a:xfrm>
          <a:prstGeom prst="rect">
            <a:avLst/>
          </a:prstGeom>
          <a:noFill/>
        </p:spPr>
        <p:txBody>
          <a:bodyPr wrap="square" rtlCol="0">
            <a:spAutoFit/>
          </a:bodyPr>
          <a:lstStyle/>
          <a:p>
            <a:r>
              <a:rPr lang="en-IN" dirty="0"/>
              <a:t>A transparent platform for talented youth to share their achievements</a:t>
            </a:r>
          </a:p>
        </p:txBody>
      </p:sp>
      <p:pic>
        <p:nvPicPr>
          <p:cNvPr id="13316"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0700" y="5873789"/>
            <a:ext cx="541326" cy="547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0282" y="3098139"/>
            <a:ext cx="419031" cy="43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2559" y="3832642"/>
            <a:ext cx="597849" cy="39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1" name="Picture 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80162" y="4581265"/>
            <a:ext cx="427582" cy="45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2" name="Picture 10"/>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851470" y="589189"/>
            <a:ext cx="4130980" cy="25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1239310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ED1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09550" y="904875"/>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rot="16200000">
            <a:off x="7538847"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24931" y="169459"/>
            <a:ext cx="5683607" cy="646331"/>
          </a:xfrm>
          <a:prstGeom prst="rect">
            <a:avLst/>
          </a:prstGeom>
          <a:noFill/>
        </p:spPr>
        <p:txBody>
          <a:bodyPr wrap="none" rtlCol="0">
            <a:spAutoFit/>
          </a:bodyPr>
          <a:lstStyle/>
          <a:p>
            <a:r>
              <a:rPr lang="en-IN" sz="3600" b="1" dirty="0">
                <a:solidFill>
                  <a:schemeClr val="bg1"/>
                </a:solidFill>
                <a:effectLst>
                  <a:outerShdw blurRad="38100" dist="38100" dir="2700000" algn="tl">
                    <a:srgbClr val="000000">
                      <a:alpha val="43137"/>
                    </a:srgbClr>
                  </a:outerShdw>
                </a:effectLst>
              </a:rPr>
              <a:t>WOMEN LED DEVELOPMENT</a:t>
            </a:r>
          </a:p>
        </p:txBody>
      </p:sp>
      <p:sp>
        <p:nvSpPr>
          <p:cNvPr id="8" name="Rectangle 7"/>
          <p:cNvSpPr/>
          <p:nvPr/>
        </p:nvSpPr>
        <p:spPr>
          <a:xfrm>
            <a:off x="324931" y="998696"/>
            <a:ext cx="7115175" cy="1323439"/>
          </a:xfrm>
          <a:prstGeom prst="rect">
            <a:avLst/>
          </a:prstGeom>
        </p:spPr>
        <p:txBody>
          <a:bodyPr wrap="square" anchor="t">
            <a:spAutoFit/>
          </a:bodyPr>
          <a:lstStyle/>
          <a:p>
            <a:r>
              <a:rPr lang="en-US" sz="4000" b="1" dirty="0">
                <a:solidFill>
                  <a:srgbClr val="ED1650"/>
                </a:solidFill>
              </a:rPr>
              <a:t>From Women Development to Women-led development</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8600" y="584744"/>
            <a:ext cx="4133849" cy="2582701"/>
          </a:xfrm>
          <a:prstGeom prst="rect">
            <a:avLst/>
          </a:prstGeom>
        </p:spPr>
      </p:pic>
      <p:sp>
        <p:nvSpPr>
          <p:cNvPr id="9" name="TextBox 8"/>
          <p:cNvSpPr txBox="1"/>
          <p:nvPr/>
        </p:nvSpPr>
        <p:spPr>
          <a:xfrm>
            <a:off x="10272584" y="6275987"/>
            <a:ext cx="1614616" cy="246221"/>
          </a:xfrm>
          <a:prstGeom prst="rect">
            <a:avLst/>
          </a:prstGeom>
          <a:noFill/>
        </p:spPr>
        <p:txBody>
          <a:bodyPr wrap="square" rtlCol="0">
            <a:spAutoFit/>
          </a:bodyPr>
          <a:lstStyle/>
          <a:p>
            <a:r>
              <a:rPr lang="en-US" sz="1000" b="1" dirty="0">
                <a:solidFill>
                  <a:srgbClr val="ED1650"/>
                </a:solidFill>
              </a:rPr>
              <a:t>As on 1</a:t>
            </a:r>
            <a:r>
              <a:rPr lang="en-US" sz="1000" b="1" baseline="30000" dirty="0">
                <a:solidFill>
                  <a:srgbClr val="ED1650"/>
                </a:solidFill>
              </a:rPr>
              <a:t>st</a:t>
            </a:r>
            <a:r>
              <a:rPr lang="en-US" sz="1000" b="1" dirty="0">
                <a:solidFill>
                  <a:srgbClr val="ED1650"/>
                </a:solidFill>
              </a:rPr>
              <a:t> February 2019</a:t>
            </a:r>
            <a:endParaRPr lang="en-IN" sz="1000" b="1" dirty="0">
              <a:solidFill>
                <a:srgbClr val="ED1650"/>
              </a:solidFill>
            </a:endParaRPr>
          </a:p>
        </p:txBody>
      </p:sp>
      <p:sp>
        <p:nvSpPr>
          <p:cNvPr id="23" name="Rectangle 22"/>
          <p:cNvSpPr/>
          <p:nvPr/>
        </p:nvSpPr>
        <p:spPr>
          <a:xfrm>
            <a:off x="324931" y="2292846"/>
            <a:ext cx="3828598" cy="523220"/>
          </a:xfrm>
          <a:prstGeom prst="rect">
            <a:avLst/>
          </a:prstGeom>
        </p:spPr>
        <p:txBody>
          <a:bodyPr wrap="square" anchor="t">
            <a:spAutoFit/>
          </a:bodyPr>
          <a:lstStyle/>
          <a:p>
            <a:r>
              <a:rPr lang="en-US" sz="2800" dirty="0" err="1">
                <a:solidFill>
                  <a:srgbClr val="ED1650"/>
                </a:solidFill>
              </a:rPr>
              <a:t>Beti</a:t>
            </a:r>
            <a:r>
              <a:rPr lang="en-US" sz="2800" dirty="0">
                <a:solidFill>
                  <a:srgbClr val="ED1650"/>
                </a:solidFill>
              </a:rPr>
              <a:t> </a:t>
            </a:r>
            <a:r>
              <a:rPr lang="en-US" sz="2800" dirty="0" err="1">
                <a:solidFill>
                  <a:srgbClr val="ED1650"/>
                </a:solidFill>
              </a:rPr>
              <a:t>Bachao</a:t>
            </a:r>
            <a:r>
              <a:rPr lang="en-US" sz="2800" dirty="0">
                <a:solidFill>
                  <a:srgbClr val="ED1650"/>
                </a:solidFill>
              </a:rPr>
              <a:t>, </a:t>
            </a:r>
            <a:r>
              <a:rPr lang="en-US" sz="2800" dirty="0" err="1">
                <a:solidFill>
                  <a:srgbClr val="ED1650"/>
                </a:solidFill>
              </a:rPr>
              <a:t>Beti</a:t>
            </a:r>
            <a:r>
              <a:rPr lang="en-US" sz="2800" dirty="0">
                <a:solidFill>
                  <a:srgbClr val="ED1650"/>
                </a:solidFill>
              </a:rPr>
              <a:t> </a:t>
            </a:r>
            <a:r>
              <a:rPr lang="en-US" sz="2800" dirty="0" err="1">
                <a:solidFill>
                  <a:srgbClr val="ED1650"/>
                </a:solidFill>
              </a:rPr>
              <a:t>Padhao</a:t>
            </a:r>
            <a:endParaRPr lang="en-US" sz="2800" dirty="0">
              <a:solidFill>
                <a:srgbClr val="ED1650"/>
              </a:solidFill>
            </a:endParaRPr>
          </a:p>
        </p:txBody>
      </p:sp>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91185" y="3320619"/>
            <a:ext cx="641874" cy="677534"/>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95727" y="4382228"/>
            <a:ext cx="557802" cy="658681"/>
          </a:xfrm>
          <a:prstGeom prst="rect">
            <a:avLst/>
          </a:prstGeom>
        </p:spPr>
      </p:pic>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69418" y="3305518"/>
            <a:ext cx="937831" cy="692636"/>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05260" y="4382228"/>
            <a:ext cx="375519" cy="739303"/>
          </a:xfrm>
          <a:prstGeom prst="rect">
            <a:avLst/>
          </a:prstGeom>
        </p:spPr>
      </p:pic>
      <p:pic>
        <p:nvPicPr>
          <p:cNvPr id="28" name="Picture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36521" y="3347467"/>
            <a:ext cx="435847" cy="718523"/>
          </a:xfrm>
          <a:prstGeom prst="rect">
            <a:avLst/>
          </a:prstGeom>
        </p:spPr>
      </p:pic>
      <p:sp>
        <p:nvSpPr>
          <p:cNvPr id="29" name="Rectangle 28"/>
          <p:cNvSpPr/>
          <p:nvPr/>
        </p:nvSpPr>
        <p:spPr>
          <a:xfrm>
            <a:off x="510988" y="4065990"/>
            <a:ext cx="3028244" cy="707886"/>
          </a:xfrm>
          <a:prstGeom prst="rect">
            <a:avLst/>
          </a:prstGeom>
        </p:spPr>
        <p:txBody>
          <a:bodyPr wrap="square" anchor="t">
            <a:spAutoFit/>
          </a:bodyPr>
          <a:lstStyle/>
          <a:p>
            <a:pPr algn="ctr"/>
            <a:r>
              <a:rPr lang="en-US" sz="2000" dirty="0"/>
              <a:t>Sex ratio at birth improved </a:t>
            </a:r>
          </a:p>
          <a:p>
            <a:pPr algn="ctr"/>
            <a:r>
              <a:rPr lang="en-US" sz="2000" dirty="0"/>
              <a:t>in </a:t>
            </a:r>
            <a:r>
              <a:rPr lang="en-US" sz="2000" b="1" dirty="0"/>
              <a:t>104 identified districts</a:t>
            </a:r>
          </a:p>
        </p:txBody>
      </p:sp>
      <p:sp>
        <p:nvSpPr>
          <p:cNvPr id="30" name="Rectangle 29"/>
          <p:cNvSpPr/>
          <p:nvPr/>
        </p:nvSpPr>
        <p:spPr>
          <a:xfrm>
            <a:off x="4430809" y="4065990"/>
            <a:ext cx="3209101" cy="707886"/>
          </a:xfrm>
          <a:prstGeom prst="rect">
            <a:avLst/>
          </a:prstGeom>
        </p:spPr>
        <p:txBody>
          <a:bodyPr wrap="square" anchor="t">
            <a:spAutoFit/>
          </a:bodyPr>
          <a:lstStyle/>
          <a:p>
            <a:pPr algn="ctr"/>
            <a:r>
              <a:rPr lang="en-US" sz="2000" b="1" dirty="0"/>
              <a:t>Rising enrollment</a:t>
            </a:r>
          </a:p>
          <a:p>
            <a:pPr algn="ctr"/>
            <a:r>
              <a:rPr lang="en-US" sz="2000" dirty="0"/>
              <a:t>of girls in secondary schools</a:t>
            </a:r>
            <a:endParaRPr lang="en-US" sz="2000" b="1" dirty="0"/>
          </a:p>
        </p:txBody>
      </p:sp>
      <p:sp>
        <p:nvSpPr>
          <p:cNvPr id="31" name="Rectangle 30"/>
          <p:cNvSpPr/>
          <p:nvPr/>
        </p:nvSpPr>
        <p:spPr>
          <a:xfrm>
            <a:off x="8181396" y="4065990"/>
            <a:ext cx="3209101" cy="707886"/>
          </a:xfrm>
          <a:prstGeom prst="rect">
            <a:avLst/>
          </a:prstGeom>
        </p:spPr>
        <p:txBody>
          <a:bodyPr wrap="square" anchor="t">
            <a:spAutoFit/>
          </a:bodyPr>
          <a:lstStyle/>
          <a:p>
            <a:pPr algn="ctr"/>
            <a:r>
              <a:rPr lang="en-US" sz="2000" b="1" dirty="0"/>
              <a:t>Multiple scholarship</a:t>
            </a:r>
          </a:p>
          <a:p>
            <a:pPr algn="ctr"/>
            <a:r>
              <a:rPr lang="en-US" sz="2000" b="1" dirty="0"/>
              <a:t> </a:t>
            </a:r>
            <a:r>
              <a:rPr lang="en-US" sz="2000" dirty="0"/>
              <a:t>for education of girls </a:t>
            </a:r>
          </a:p>
        </p:txBody>
      </p:sp>
      <p:sp>
        <p:nvSpPr>
          <p:cNvPr id="32" name="Rectangle 31"/>
          <p:cNvSpPr/>
          <p:nvPr/>
        </p:nvSpPr>
        <p:spPr>
          <a:xfrm>
            <a:off x="2133632" y="5204524"/>
            <a:ext cx="3209101" cy="1015663"/>
          </a:xfrm>
          <a:prstGeom prst="rect">
            <a:avLst/>
          </a:prstGeom>
        </p:spPr>
        <p:txBody>
          <a:bodyPr wrap="square" anchor="t">
            <a:spAutoFit/>
          </a:bodyPr>
          <a:lstStyle/>
          <a:p>
            <a:pPr algn="ctr"/>
            <a:r>
              <a:rPr lang="en-US" sz="2000" b="1" dirty="0"/>
              <a:t>119 districts </a:t>
            </a:r>
            <a:r>
              <a:rPr lang="en-US" sz="2000" dirty="0"/>
              <a:t>have reported progress in first trimester registration</a:t>
            </a:r>
            <a:endParaRPr lang="en-US" sz="2000" b="1" dirty="0"/>
          </a:p>
        </p:txBody>
      </p:sp>
      <p:sp>
        <p:nvSpPr>
          <p:cNvPr id="33" name="Rectangle 32"/>
          <p:cNvSpPr/>
          <p:nvPr/>
        </p:nvSpPr>
        <p:spPr>
          <a:xfrm>
            <a:off x="6376848" y="5204524"/>
            <a:ext cx="3209101" cy="1015663"/>
          </a:xfrm>
          <a:prstGeom prst="rect">
            <a:avLst/>
          </a:prstGeom>
        </p:spPr>
        <p:txBody>
          <a:bodyPr wrap="square" anchor="t">
            <a:spAutoFit/>
          </a:bodyPr>
          <a:lstStyle/>
          <a:p>
            <a:pPr algn="ctr"/>
            <a:r>
              <a:rPr lang="en-US" sz="2000" b="1" dirty="0"/>
              <a:t>146 districts</a:t>
            </a:r>
          </a:p>
          <a:p>
            <a:pPr algn="ctr"/>
            <a:r>
              <a:rPr lang="en-US" sz="2000" dirty="0"/>
              <a:t>have reported improvement </a:t>
            </a:r>
          </a:p>
          <a:p>
            <a:pPr algn="ctr"/>
            <a:r>
              <a:rPr lang="en-US" sz="2000" dirty="0"/>
              <a:t>in institutional deliveries</a:t>
            </a:r>
            <a:endParaRPr lang="en-US" sz="2000" b="1" dirty="0"/>
          </a:p>
        </p:txBody>
      </p:sp>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558463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ED1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09550" y="913039"/>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p:cNvSpPr/>
          <p:nvPr/>
        </p:nvSpPr>
        <p:spPr>
          <a:xfrm rot="16200000">
            <a:off x="7538847"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24931" y="169459"/>
            <a:ext cx="5683607" cy="646331"/>
          </a:xfrm>
          <a:prstGeom prst="rect">
            <a:avLst/>
          </a:prstGeom>
          <a:noFill/>
        </p:spPr>
        <p:txBody>
          <a:bodyPr wrap="none" rtlCol="0">
            <a:spAutoFit/>
          </a:bodyPr>
          <a:lstStyle/>
          <a:p>
            <a:r>
              <a:rPr lang="en-IN" sz="3600" b="1" dirty="0">
                <a:solidFill>
                  <a:schemeClr val="bg1"/>
                </a:solidFill>
                <a:effectLst>
                  <a:outerShdw blurRad="38100" dist="38100" dir="2700000" algn="tl">
                    <a:srgbClr val="000000">
                      <a:alpha val="43137"/>
                    </a:srgbClr>
                  </a:outerShdw>
                </a:effectLst>
              </a:rPr>
              <a:t>WOMEN LED DEVELOPMENT</a:t>
            </a:r>
          </a:p>
        </p:txBody>
      </p:sp>
      <p:sp>
        <p:nvSpPr>
          <p:cNvPr id="8" name="Rectangle 7"/>
          <p:cNvSpPr/>
          <p:nvPr/>
        </p:nvSpPr>
        <p:spPr>
          <a:xfrm>
            <a:off x="324931" y="998696"/>
            <a:ext cx="7115175" cy="1323439"/>
          </a:xfrm>
          <a:prstGeom prst="rect">
            <a:avLst/>
          </a:prstGeom>
        </p:spPr>
        <p:txBody>
          <a:bodyPr wrap="square" anchor="t">
            <a:spAutoFit/>
          </a:bodyPr>
          <a:lstStyle/>
          <a:p>
            <a:r>
              <a:rPr lang="en-US" sz="4000" b="1" dirty="0">
                <a:solidFill>
                  <a:srgbClr val="ED1650"/>
                </a:solidFill>
              </a:rPr>
              <a:t>Supplementing skills and supplying capital for </a:t>
            </a:r>
            <a:r>
              <a:rPr lang="en-US" sz="4000" b="1" dirty="0" err="1">
                <a:solidFill>
                  <a:srgbClr val="ED1650"/>
                </a:solidFill>
              </a:rPr>
              <a:t>Nari</a:t>
            </a:r>
            <a:r>
              <a:rPr lang="en-US" sz="4000" b="1" dirty="0">
                <a:solidFill>
                  <a:srgbClr val="ED1650"/>
                </a:solidFill>
              </a:rPr>
              <a:t> Shakti </a:t>
            </a:r>
            <a:endParaRPr lang="en-IN" sz="4000" b="1" dirty="0">
              <a:solidFill>
                <a:srgbClr val="ED1650"/>
              </a:solidFil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48600" y="584744"/>
            <a:ext cx="4133849" cy="2582701"/>
          </a:xfrm>
          <a:prstGeom prst="rect">
            <a:avLst/>
          </a:prstGeom>
        </p:spPr>
      </p:pic>
      <p:sp>
        <p:nvSpPr>
          <p:cNvPr id="9" name="TextBox 8"/>
          <p:cNvSpPr txBox="1"/>
          <p:nvPr/>
        </p:nvSpPr>
        <p:spPr>
          <a:xfrm>
            <a:off x="10272584" y="6275987"/>
            <a:ext cx="1614616" cy="246221"/>
          </a:xfrm>
          <a:prstGeom prst="rect">
            <a:avLst/>
          </a:prstGeom>
          <a:noFill/>
        </p:spPr>
        <p:txBody>
          <a:bodyPr wrap="square" rtlCol="0">
            <a:spAutoFit/>
          </a:bodyPr>
          <a:lstStyle/>
          <a:p>
            <a:r>
              <a:rPr lang="en-US" sz="1000" b="1" dirty="0">
                <a:solidFill>
                  <a:srgbClr val="ED1650"/>
                </a:solidFill>
              </a:rPr>
              <a:t>As on 1</a:t>
            </a:r>
            <a:r>
              <a:rPr lang="en-US" sz="1000" b="1" baseline="30000" dirty="0">
                <a:solidFill>
                  <a:srgbClr val="ED1650"/>
                </a:solidFill>
              </a:rPr>
              <a:t>st</a:t>
            </a:r>
            <a:r>
              <a:rPr lang="en-US" sz="1000" b="1" dirty="0">
                <a:solidFill>
                  <a:srgbClr val="ED1650"/>
                </a:solidFill>
              </a:rPr>
              <a:t> February 2019</a:t>
            </a:r>
            <a:endParaRPr lang="en-IN" sz="1000" b="1" dirty="0">
              <a:solidFill>
                <a:srgbClr val="ED1650"/>
              </a:solidFill>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5184" y="2565158"/>
            <a:ext cx="3042157" cy="856741"/>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6892" y="2564818"/>
            <a:ext cx="3042157" cy="856741"/>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45184" y="3696904"/>
            <a:ext cx="971645" cy="518517"/>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5184" y="5067849"/>
            <a:ext cx="905993" cy="485699"/>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20587" y="3678090"/>
            <a:ext cx="813874" cy="551334"/>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20587" y="5160113"/>
            <a:ext cx="971645" cy="433191"/>
          </a:xfrm>
          <a:prstGeom prst="rect">
            <a:avLst/>
          </a:prstGeom>
        </p:spPr>
      </p:pic>
      <p:sp>
        <p:nvSpPr>
          <p:cNvPr id="17" name="TextBox 16"/>
          <p:cNvSpPr txBox="1"/>
          <p:nvPr/>
        </p:nvSpPr>
        <p:spPr>
          <a:xfrm>
            <a:off x="1252150" y="4252411"/>
            <a:ext cx="4448433" cy="707886"/>
          </a:xfrm>
          <a:prstGeom prst="rect">
            <a:avLst/>
          </a:prstGeom>
          <a:noFill/>
        </p:spPr>
        <p:txBody>
          <a:bodyPr wrap="square" rtlCol="0">
            <a:spAutoFit/>
          </a:bodyPr>
          <a:lstStyle/>
          <a:p>
            <a:r>
              <a:rPr lang="en-US" sz="2000" dirty="0"/>
              <a:t>This scheme provides collateral </a:t>
            </a:r>
            <a:r>
              <a:rPr lang="en-US" sz="2000" b="1" dirty="0"/>
              <a:t>free loans to entrepreneurs</a:t>
            </a:r>
            <a:endParaRPr lang="en-IN" sz="2000" b="1" dirty="0"/>
          </a:p>
        </p:txBody>
      </p:sp>
      <p:sp>
        <p:nvSpPr>
          <p:cNvPr id="18" name="TextBox 17"/>
          <p:cNvSpPr txBox="1"/>
          <p:nvPr/>
        </p:nvSpPr>
        <p:spPr>
          <a:xfrm>
            <a:off x="1252150" y="5541183"/>
            <a:ext cx="4448433" cy="1015663"/>
          </a:xfrm>
          <a:prstGeom prst="rect">
            <a:avLst/>
          </a:prstGeom>
          <a:noFill/>
        </p:spPr>
        <p:txBody>
          <a:bodyPr wrap="square" rtlCol="0">
            <a:spAutoFit/>
          </a:bodyPr>
          <a:lstStyle/>
          <a:p>
            <a:r>
              <a:rPr lang="en-US" sz="2000" b="1" dirty="0"/>
              <a:t>Over 9 crore women </a:t>
            </a:r>
            <a:r>
              <a:rPr lang="en-US" sz="2000" dirty="0"/>
              <a:t>constituting over</a:t>
            </a:r>
            <a:r>
              <a:rPr lang="en-US" sz="2000" b="1" dirty="0"/>
              <a:t> 74% </a:t>
            </a:r>
            <a:r>
              <a:rPr lang="en-US" sz="2000" dirty="0"/>
              <a:t>of the beneficiaries, benefitted jointly from Mudra &amp; Stand-Up India</a:t>
            </a:r>
            <a:endParaRPr lang="en-IN" sz="2000" b="1" dirty="0"/>
          </a:p>
        </p:txBody>
      </p:sp>
      <p:sp>
        <p:nvSpPr>
          <p:cNvPr id="19" name="TextBox 18"/>
          <p:cNvSpPr txBox="1"/>
          <p:nvPr/>
        </p:nvSpPr>
        <p:spPr>
          <a:xfrm>
            <a:off x="5920587" y="4252411"/>
            <a:ext cx="4958084" cy="707886"/>
          </a:xfrm>
          <a:prstGeom prst="rect">
            <a:avLst/>
          </a:prstGeom>
          <a:noFill/>
        </p:spPr>
        <p:txBody>
          <a:bodyPr wrap="square" rtlCol="0">
            <a:spAutoFit/>
          </a:bodyPr>
          <a:lstStyle/>
          <a:p>
            <a:r>
              <a:rPr lang="en-US" sz="2000" dirty="0"/>
              <a:t>This initiative provides </a:t>
            </a:r>
            <a:r>
              <a:rPr lang="en-US" sz="2000" b="1" dirty="0"/>
              <a:t>loans of up to ₹1 </a:t>
            </a:r>
            <a:r>
              <a:rPr lang="en-US" sz="2000" dirty="0"/>
              <a:t>crore to women /SC/ST/OBC entrepreneurs</a:t>
            </a:r>
            <a:endParaRPr lang="en-IN" sz="2000" b="1" dirty="0"/>
          </a:p>
        </p:txBody>
      </p:sp>
      <p:sp>
        <p:nvSpPr>
          <p:cNvPr id="20" name="TextBox 19"/>
          <p:cNvSpPr txBox="1"/>
          <p:nvPr/>
        </p:nvSpPr>
        <p:spPr>
          <a:xfrm>
            <a:off x="5920587" y="5635515"/>
            <a:ext cx="4958084" cy="707886"/>
          </a:xfrm>
          <a:prstGeom prst="rect">
            <a:avLst/>
          </a:prstGeom>
          <a:noFill/>
        </p:spPr>
        <p:txBody>
          <a:bodyPr wrap="square" rtlCol="0">
            <a:spAutoFit/>
          </a:bodyPr>
          <a:lstStyle/>
          <a:p>
            <a:r>
              <a:rPr lang="en-US" sz="2000" dirty="0"/>
              <a:t>Government PSUs to purchase 3% of material from enterprises owned by women</a:t>
            </a:r>
            <a:endParaRPr lang="en-IN" sz="2000" dirty="0"/>
          </a:p>
        </p:txBody>
      </p:sp>
      <p:pic>
        <p:nvPicPr>
          <p:cNvPr id="21" name="Picture 2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620926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D5E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a:t>
            </a:r>
            <a:endParaRPr lang="en-IN" dirty="0">
              <a:solidFill>
                <a:prstClr val="white"/>
              </a:solidFill>
            </a:endParaRPr>
          </a:p>
        </p:txBody>
      </p:sp>
      <p:sp>
        <p:nvSpPr>
          <p:cNvPr id="5" name="Rectangle 4"/>
          <p:cNvSpPr/>
          <p:nvPr/>
        </p:nvSpPr>
        <p:spPr>
          <a:xfrm>
            <a:off x="204301" y="904875"/>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rPr>
              <a:t>Health insurance </a:t>
            </a:r>
          </a:p>
          <a:p>
            <a:pPr algn="ctr"/>
            <a:r>
              <a:rPr lang="en-IN" dirty="0">
                <a:solidFill>
                  <a:prstClr val="white"/>
                </a:solidFill>
              </a:rPr>
              <a:t>cover of up to </a:t>
            </a:r>
          </a:p>
          <a:p>
            <a:pPr algn="ctr"/>
            <a:r>
              <a:rPr lang="en-IN" dirty="0">
                <a:solidFill>
                  <a:prstClr val="white"/>
                </a:solidFill>
              </a:rPr>
              <a:t>₹ 5 lakh/family/yea</a:t>
            </a:r>
          </a:p>
        </p:txBody>
      </p:sp>
      <p:sp>
        <p:nvSpPr>
          <p:cNvPr id="6" name="Right Triangle 5"/>
          <p:cNvSpPr/>
          <p:nvPr/>
        </p:nvSpPr>
        <p:spPr>
          <a:xfrm rot="16200000">
            <a:off x="7522371"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TextBox 6"/>
          <p:cNvSpPr txBox="1"/>
          <p:nvPr/>
        </p:nvSpPr>
        <p:spPr>
          <a:xfrm>
            <a:off x="324931" y="169459"/>
            <a:ext cx="3231013" cy="646331"/>
          </a:xfrm>
          <a:prstGeom prst="rect">
            <a:avLst/>
          </a:prstGeom>
          <a:noFill/>
        </p:spPr>
        <p:txBody>
          <a:bodyPr wrap="none" rtlCol="0">
            <a:spAutoFit/>
          </a:bodyPr>
          <a:lstStyle/>
          <a:p>
            <a:r>
              <a:rPr lang="en-IN" sz="3600" b="1" dirty="0">
                <a:solidFill>
                  <a:prstClr val="white"/>
                </a:solidFill>
                <a:effectLst>
                  <a:outerShdw blurRad="38100" dist="38100" dir="2700000" algn="tl">
                    <a:srgbClr val="000000">
                      <a:alpha val="43137"/>
                    </a:srgbClr>
                  </a:outerShdw>
                </a:effectLst>
              </a:rPr>
              <a:t>HEALTHY INDIA </a:t>
            </a:r>
          </a:p>
        </p:txBody>
      </p:sp>
      <p:sp>
        <p:nvSpPr>
          <p:cNvPr id="8" name="Rectangle 7"/>
          <p:cNvSpPr/>
          <p:nvPr/>
        </p:nvSpPr>
        <p:spPr>
          <a:xfrm>
            <a:off x="324931" y="998696"/>
            <a:ext cx="7115175" cy="1323439"/>
          </a:xfrm>
          <a:prstGeom prst="rect">
            <a:avLst/>
          </a:prstGeom>
        </p:spPr>
        <p:txBody>
          <a:bodyPr wrap="square" anchor="t">
            <a:spAutoFit/>
          </a:bodyPr>
          <a:lstStyle/>
          <a:p>
            <a:r>
              <a:rPr lang="en-IN" sz="4000" b="1" dirty="0">
                <a:solidFill>
                  <a:srgbClr val="CD5E11"/>
                </a:solidFill>
              </a:rPr>
              <a:t>Ensuring Affordable &amp; Quality Healthcare</a:t>
            </a:r>
          </a:p>
        </p:txBody>
      </p:sp>
      <p:sp>
        <p:nvSpPr>
          <p:cNvPr id="12" name="TextBox 11"/>
          <p:cNvSpPr txBox="1"/>
          <p:nvPr/>
        </p:nvSpPr>
        <p:spPr>
          <a:xfrm>
            <a:off x="9789150" y="6278336"/>
            <a:ext cx="1942929" cy="276999"/>
          </a:xfrm>
          <a:prstGeom prst="rect">
            <a:avLst/>
          </a:prstGeom>
          <a:noFill/>
        </p:spPr>
        <p:txBody>
          <a:bodyPr wrap="square" rtlCol="0">
            <a:spAutoFit/>
          </a:bodyPr>
          <a:lstStyle/>
          <a:p>
            <a:pPr algn="r"/>
            <a:r>
              <a:rPr lang="en-IN" sz="1200" b="1" dirty="0">
                <a:solidFill>
                  <a:srgbClr val="CD5E11"/>
                </a:solidFill>
              </a:rPr>
              <a:t>As on 1</a:t>
            </a:r>
            <a:r>
              <a:rPr lang="en-IN" sz="1200" b="1" baseline="30000" dirty="0">
                <a:solidFill>
                  <a:srgbClr val="CD5E11"/>
                </a:solidFill>
              </a:rPr>
              <a:t>st</a:t>
            </a:r>
            <a:r>
              <a:rPr lang="en-IN" sz="1200" b="1" dirty="0">
                <a:solidFill>
                  <a:srgbClr val="CD5E11"/>
                </a:solidFill>
              </a:rPr>
              <a:t> February 2019</a:t>
            </a:r>
            <a:r>
              <a:rPr lang="en-IN" sz="1200" dirty="0">
                <a:solidFill>
                  <a:prstClr val="black"/>
                </a:solidFill>
              </a:rPr>
              <a:t> </a:t>
            </a:r>
          </a:p>
        </p:txBody>
      </p:sp>
      <p:sp>
        <p:nvSpPr>
          <p:cNvPr id="23" name="TextBox 22"/>
          <p:cNvSpPr txBox="1"/>
          <p:nvPr/>
        </p:nvSpPr>
        <p:spPr>
          <a:xfrm>
            <a:off x="1914377" y="2665543"/>
            <a:ext cx="4917841" cy="1015663"/>
          </a:xfrm>
          <a:prstGeom prst="rect">
            <a:avLst/>
          </a:prstGeom>
          <a:noFill/>
        </p:spPr>
        <p:txBody>
          <a:bodyPr wrap="square" rtlCol="0">
            <a:spAutoFit/>
          </a:bodyPr>
          <a:lstStyle/>
          <a:p>
            <a:r>
              <a:rPr lang="en-IN" sz="2000" dirty="0">
                <a:solidFill>
                  <a:prstClr val="black"/>
                </a:solidFill>
              </a:rPr>
              <a:t>1084 essential medicines brought under</a:t>
            </a:r>
            <a:br>
              <a:rPr lang="en-IN" sz="2000" dirty="0">
                <a:solidFill>
                  <a:prstClr val="black"/>
                </a:solidFill>
              </a:rPr>
            </a:br>
            <a:r>
              <a:rPr lang="en-IN" sz="2000" dirty="0">
                <a:solidFill>
                  <a:prstClr val="black"/>
                </a:solidFill>
              </a:rPr>
              <a:t>Price Control regime giving consumer</a:t>
            </a:r>
            <a:br>
              <a:rPr lang="en-IN" sz="2000" dirty="0">
                <a:solidFill>
                  <a:prstClr val="black"/>
                </a:solidFill>
              </a:rPr>
            </a:br>
            <a:r>
              <a:rPr lang="en-IN" sz="2000" b="1" dirty="0">
                <a:solidFill>
                  <a:srgbClr val="CD5E11"/>
                </a:solidFill>
              </a:rPr>
              <a:t>total benefit of more than ₹15,000 crore</a:t>
            </a:r>
          </a:p>
        </p:txBody>
      </p:sp>
      <p:sp>
        <p:nvSpPr>
          <p:cNvPr id="24" name="TextBox 23"/>
          <p:cNvSpPr txBox="1"/>
          <p:nvPr/>
        </p:nvSpPr>
        <p:spPr>
          <a:xfrm>
            <a:off x="1891422" y="4015029"/>
            <a:ext cx="5262413" cy="1015663"/>
          </a:xfrm>
          <a:prstGeom prst="rect">
            <a:avLst/>
          </a:prstGeom>
          <a:noFill/>
        </p:spPr>
        <p:txBody>
          <a:bodyPr wrap="square" rtlCol="0">
            <a:spAutoFit/>
          </a:bodyPr>
          <a:lstStyle/>
          <a:p>
            <a:r>
              <a:rPr lang="en-IN" sz="2000" dirty="0">
                <a:solidFill>
                  <a:prstClr val="black"/>
                </a:solidFill>
              </a:rPr>
              <a:t>Affordable medicines with PM </a:t>
            </a:r>
            <a:r>
              <a:rPr lang="en-IN" sz="2000" dirty="0" err="1">
                <a:solidFill>
                  <a:prstClr val="black"/>
                </a:solidFill>
              </a:rPr>
              <a:t>Bhartiya</a:t>
            </a:r>
            <a:endParaRPr lang="en-IN" sz="2000" dirty="0">
              <a:solidFill>
                <a:prstClr val="black"/>
              </a:solidFill>
            </a:endParaRPr>
          </a:p>
          <a:p>
            <a:r>
              <a:rPr lang="en-IN" sz="2000" dirty="0" err="1">
                <a:solidFill>
                  <a:prstClr val="black"/>
                </a:solidFill>
              </a:rPr>
              <a:t>Janaushadhi</a:t>
            </a:r>
            <a:r>
              <a:rPr lang="en-IN" sz="2000" dirty="0">
                <a:solidFill>
                  <a:prstClr val="black"/>
                </a:solidFill>
              </a:rPr>
              <a:t> </a:t>
            </a:r>
            <a:r>
              <a:rPr lang="en-IN" sz="2000" dirty="0" err="1">
                <a:solidFill>
                  <a:prstClr val="black"/>
                </a:solidFill>
              </a:rPr>
              <a:t>Kendras</a:t>
            </a:r>
            <a:r>
              <a:rPr lang="en-IN" sz="2000" dirty="0">
                <a:solidFill>
                  <a:prstClr val="black"/>
                </a:solidFill>
              </a:rPr>
              <a:t>. More than </a:t>
            </a:r>
            <a:r>
              <a:rPr lang="en-IN" sz="2000" b="1" dirty="0">
                <a:solidFill>
                  <a:srgbClr val="CD5E11"/>
                </a:solidFill>
              </a:rPr>
              <a:t>4,900 stores, resulting in savings of over 50%-90%</a:t>
            </a:r>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46221" y="592175"/>
            <a:ext cx="4130980" cy="25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3158" y="3991372"/>
            <a:ext cx="1064125" cy="956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1319" y="5370638"/>
            <a:ext cx="1065963" cy="691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1320" y="2830298"/>
            <a:ext cx="1068173" cy="73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878536" y="5427347"/>
            <a:ext cx="5887003" cy="1015663"/>
          </a:xfrm>
          <a:prstGeom prst="rect">
            <a:avLst/>
          </a:prstGeom>
          <a:noFill/>
        </p:spPr>
        <p:txBody>
          <a:bodyPr wrap="square" rtlCol="0">
            <a:spAutoFit/>
          </a:bodyPr>
          <a:lstStyle/>
          <a:p>
            <a:r>
              <a:rPr lang="en-IN" sz="2000" dirty="0">
                <a:solidFill>
                  <a:prstClr val="black"/>
                </a:solidFill>
              </a:rPr>
              <a:t>AMRIT pharmacies provide drugs for cancer &amp;</a:t>
            </a:r>
          </a:p>
          <a:p>
            <a:r>
              <a:rPr lang="en-IN" sz="2000" dirty="0">
                <a:solidFill>
                  <a:prstClr val="black"/>
                </a:solidFill>
              </a:rPr>
              <a:t>cardiovascular diseases at </a:t>
            </a:r>
            <a:r>
              <a:rPr lang="en-IN" sz="2000" b="1" dirty="0">
                <a:solidFill>
                  <a:srgbClr val="CD5E11"/>
                </a:solidFill>
              </a:rPr>
              <a:t>a discount of 60% to 90% </a:t>
            </a:r>
          </a:p>
          <a:p>
            <a:r>
              <a:rPr lang="en-US" dirty="0">
                <a:solidFill>
                  <a:prstClr val="black"/>
                </a:solidFill>
              </a:rPr>
              <a:t>Over </a:t>
            </a:r>
            <a:r>
              <a:rPr lang="en-IN" sz="2000" b="1" dirty="0">
                <a:solidFill>
                  <a:srgbClr val="CD5E11"/>
                </a:solidFill>
              </a:rPr>
              <a:t>1.04 crore patients have benefitted </a:t>
            </a:r>
            <a:r>
              <a:rPr lang="en-US" sz="1400" dirty="0">
                <a:solidFill>
                  <a:prstClr val="black"/>
                </a:solidFill>
              </a:rPr>
              <a:t>(as on 30 Nov.2018)</a:t>
            </a:r>
            <a:endParaRPr lang="en-IN" sz="1400" b="1" dirty="0">
              <a:solidFill>
                <a:srgbClr val="CD5E11"/>
              </a:solidFill>
            </a:endParaRPr>
          </a:p>
        </p:txBody>
      </p:sp>
      <p:pic>
        <p:nvPicPr>
          <p:cNvPr id="4105" name="Picture 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563001" y="3476146"/>
            <a:ext cx="1087438" cy="2332038"/>
          </a:xfrm>
          <a:prstGeom prst="rect">
            <a:avLst/>
          </a:prstGeom>
          <a:solidFill>
            <a:srgbClr val="CD5E11"/>
          </a:solidFill>
          <a:ln>
            <a:noFill/>
          </a:ln>
          <a:effectLst/>
        </p:spPr>
      </p:pic>
      <p:sp>
        <p:nvSpPr>
          <p:cNvPr id="2" name="Rectangle 1"/>
          <p:cNvSpPr/>
          <p:nvPr/>
        </p:nvSpPr>
        <p:spPr>
          <a:xfrm>
            <a:off x="7765539" y="4827493"/>
            <a:ext cx="2628455" cy="1338221"/>
          </a:xfrm>
          <a:prstGeom prst="rect">
            <a:avLst/>
          </a:prstGeom>
          <a:solidFill>
            <a:srgbClr val="CD5E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Rectangle 24"/>
          <p:cNvSpPr/>
          <p:nvPr/>
        </p:nvSpPr>
        <p:spPr>
          <a:xfrm>
            <a:off x="7753077" y="3425422"/>
            <a:ext cx="2640917" cy="1333821"/>
          </a:xfrm>
          <a:prstGeom prst="rect">
            <a:avLst/>
          </a:prstGeom>
          <a:solidFill>
            <a:srgbClr val="CD5E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 name="TextBox 2"/>
          <p:cNvSpPr txBox="1"/>
          <p:nvPr/>
        </p:nvSpPr>
        <p:spPr>
          <a:xfrm>
            <a:off x="7779511" y="3418689"/>
            <a:ext cx="2628455" cy="1323439"/>
          </a:xfrm>
          <a:prstGeom prst="rect">
            <a:avLst/>
          </a:prstGeom>
          <a:noFill/>
        </p:spPr>
        <p:txBody>
          <a:bodyPr wrap="square" rtlCol="0">
            <a:spAutoFit/>
          </a:bodyPr>
          <a:lstStyle/>
          <a:p>
            <a:r>
              <a:rPr lang="en-IN" sz="2000" b="1" dirty="0">
                <a:solidFill>
                  <a:prstClr val="white"/>
                </a:solidFill>
              </a:rPr>
              <a:t>Price of Cardiac Stents reduced by 85% resulted in annual saving of ₹46,000 crore</a:t>
            </a:r>
          </a:p>
        </p:txBody>
      </p:sp>
      <p:sp>
        <p:nvSpPr>
          <p:cNvPr id="26" name="TextBox 25"/>
          <p:cNvSpPr txBox="1"/>
          <p:nvPr/>
        </p:nvSpPr>
        <p:spPr>
          <a:xfrm>
            <a:off x="7805430" y="4837873"/>
            <a:ext cx="2547772" cy="1323439"/>
          </a:xfrm>
          <a:prstGeom prst="rect">
            <a:avLst/>
          </a:prstGeom>
          <a:noFill/>
        </p:spPr>
        <p:txBody>
          <a:bodyPr wrap="square" rtlCol="0">
            <a:spAutoFit/>
          </a:bodyPr>
          <a:lstStyle/>
          <a:p>
            <a:r>
              <a:rPr lang="en-IN" sz="2000" b="1" dirty="0">
                <a:solidFill>
                  <a:prstClr val="white"/>
                </a:solidFill>
              </a:rPr>
              <a:t>Price of Knee Implants reduced by 69% resulted in annual saving of ₹ 1,500 crore</a:t>
            </a:r>
          </a:p>
        </p:txBody>
      </p:sp>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2657427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D5E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a:t>
            </a:r>
            <a:endParaRPr lang="en-IN" dirty="0">
              <a:solidFill>
                <a:prstClr val="white"/>
              </a:solidFill>
            </a:endParaRPr>
          </a:p>
        </p:txBody>
      </p:sp>
      <p:sp>
        <p:nvSpPr>
          <p:cNvPr id="5" name="Rectangle 4"/>
          <p:cNvSpPr/>
          <p:nvPr/>
        </p:nvSpPr>
        <p:spPr>
          <a:xfrm>
            <a:off x="204301" y="913039"/>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rPr>
              <a:t>Health insurance </a:t>
            </a:r>
          </a:p>
          <a:p>
            <a:pPr algn="ctr"/>
            <a:r>
              <a:rPr lang="en-IN" dirty="0">
                <a:solidFill>
                  <a:prstClr val="white"/>
                </a:solidFill>
              </a:rPr>
              <a:t>cover of up to </a:t>
            </a:r>
          </a:p>
          <a:p>
            <a:pPr algn="ctr"/>
            <a:r>
              <a:rPr lang="en-IN" dirty="0">
                <a:solidFill>
                  <a:prstClr val="white"/>
                </a:solidFill>
              </a:rPr>
              <a:t>₹ 5 lakh/family/yea</a:t>
            </a:r>
          </a:p>
        </p:txBody>
      </p:sp>
      <p:sp>
        <p:nvSpPr>
          <p:cNvPr id="6" name="Right Triangle 5"/>
          <p:cNvSpPr/>
          <p:nvPr/>
        </p:nvSpPr>
        <p:spPr>
          <a:xfrm rot="16200000">
            <a:off x="7522371"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TextBox 6"/>
          <p:cNvSpPr txBox="1"/>
          <p:nvPr/>
        </p:nvSpPr>
        <p:spPr>
          <a:xfrm>
            <a:off x="324931" y="169459"/>
            <a:ext cx="3231013" cy="646331"/>
          </a:xfrm>
          <a:prstGeom prst="rect">
            <a:avLst/>
          </a:prstGeom>
          <a:noFill/>
        </p:spPr>
        <p:txBody>
          <a:bodyPr wrap="none" rtlCol="0">
            <a:spAutoFit/>
          </a:bodyPr>
          <a:lstStyle/>
          <a:p>
            <a:r>
              <a:rPr lang="en-IN" sz="3600" b="1" dirty="0">
                <a:solidFill>
                  <a:prstClr val="white"/>
                </a:solidFill>
                <a:effectLst>
                  <a:outerShdw blurRad="38100" dist="38100" dir="2700000" algn="tl">
                    <a:srgbClr val="000000">
                      <a:alpha val="43137"/>
                    </a:srgbClr>
                  </a:outerShdw>
                </a:effectLst>
              </a:rPr>
              <a:t>HEALTHY INDIA </a:t>
            </a:r>
          </a:p>
        </p:txBody>
      </p:sp>
      <p:sp>
        <p:nvSpPr>
          <p:cNvPr id="8" name="Rectangle 7"/>
          <p:cNvSpPr/>
          <p:nvPr/>
        </p:nvSpPr>
        <p:spPr>
          <a:xfrm>
            <a:off x="324931" y="998696"/>
            <a:ext cx="7115175" cy="707886"/>
          </a:xfrm>
          <a:prstGeom prst="rect">
            <a:avLst/>
          </a:prstGeom>
        </p:spPr>
        <p:txBody>
          <a:bodyPr wrap="square" anchor="t">
            <a:spAutoFit/>
          </a:bodyPr>
          <a:lstStyle/>
          <a:p>
            <a:r>
              <a:rPr lang="en-IN" sz="4000" b="1" dirty="0">
                <a:solidFill>
                  <a:srgbClr val="CD5E11"/>
                </a:solidFill>
              </a:rPr>
              <a:t>Quality and  Affordable Health</a:t>
            </a:r>
          </a:p>
        </p:txBody>
      </p:sp>
      <p:sp>
        <p:nvSpPr>
          <p:cNvPr id="12" name="TextBox 11"/>
          <p:cNvSpPr txBox="1"/>
          <p:nvPr/>
        </p:nvSpPr>
        <p:spPr>
          <a:xfrm>
            <a:off x="9789150" y="6278336"/>
            <a:ext cx="1942929" cy="276999"/>
          </a:xfrm>
          <a:prstGeom prst="rect">
            <a:avLst/>
          </a:prstGeom>
          <a:noFill/>
        </p:spPr>
        <p:txBody>
          <a:bodyPr wrap="square" rtlCol="0">
            <a:spAutoFit/>
          </a:bodyPr>
          <a:lstStyle/>
          <a:p>
            <a:pPr algn="r"/>
            <a:r>
              <a:rPr lang="en-IN" sz="1200" b="1" dirty="0">
                <a:solidFill>
                  <a:srgbClr val="CD5E11"/>
                </a:solidFill>
              </a:rPr>
              <a:t>As on 1</a:t>
            </a:r>
            <a:r>
              <a:rPr lang="en-IN" sz="1200" b="1" baseline="30000" dirty="0">
                <a:solidFill>
                  <a:srgbClr val="CD5E11"/>
                </a:solidFill>
              </a:rPr>
              <a:t>st</a:t>
            </a:r>
            <a:r>
              <a:rPr lang="en-IN" sz="1200" b="1" dirty="0">
                <a:solidFill>
                  <a:srgbClr val="CD5E11"/>
                </a:solidFill>
              </a:rPr>
              <a:t> February 2019</a:t>
            </a:r>
            <a:r>
              <a:rPr lang="en-IN" sz="1200" dirty="0">
                <a:solidFill>
                  <a:prstClr val="black"/>
                </a:solidFill>
              </a:rPr>
              <a:t> </a:t>
            </a:r>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46221" y="584011"/>
            <a:ext cx="4130980" cy="25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82184" y="3309583"/>
            <a:ext cx="3955555" cy="3309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898363" y="3999962"/>
            <a:ext cx="2555422" cy="1228952"/>
          </a:xfrm>
          <a:prstGeom prst="rect">
            <a:avLst/>
          </a:prstGeom>
          <a:noFill/>
        </p:spPr>
        <p:txBody>
          <a:bodyPr wrap="square" rtlCol="0">
            <a:spAutoFit/>
          </a:bodyPr>
          <a:lstStyle/>
          <a:p>
            <a:pPr algn="ctr"/>
            <a:r>
              <a:rPr lang="en-IN" sz="2400" b="1" dirty="0" err="1">
                <a:solidFill>
                  <a:srgbClr val="CD5E11"/>
                </a:solidFill>
              </a:rPr>
              <a:t>Pradhan</a:t>
            </a:r>
            <a:r>
              <a:rPr lang="en-IN" sz="2400" b="1" dirty="0">
                <a:solidFill>
                  <a:srgbClr val="CD5E11"/>
                </a:solidFill>
              </a:rPr>
              <a:t> </a:t>
            </a:r>
            <a:r>
              <a:rPr lang="en-IN" sz="2400" b="1" dirty="0" err="1">
                <a:solidFill>
                  <a:srgbClr val="CD5E11"/>
                </a:solidFill>
              </a:rPr>
              <a:t>Mantri</a:t>
            </a:r>
            <a:r>
              <a:rPr lang="en-IN" sz="2400" b="1" dirty="0">
                <a:solidFill>
                  <a:srgbClr val="CD5E11"/>
                </a:solidFill>
              </a:rPr>
              <a:t> National</a:t>
            </a:r>
          </a:p>
          <a:p>
            <a:pPr algn="ctr"/>
            <a:r>
              <a:rPr lang="en-IN" sz="2400" b="1" dirty="0">
                <a:solidFill>
                  <a:srgbClr val="CD5E11"/>
                </a:solidFill>
              </a:rPr>
              <a:t>Dialysis Program</a:t>
            </a:r>
          </a:p>
        </p:txBody>
      </p:sp>
      <p:pic>
        <p:nvPicPr>
          <p:cNvPr id="5124"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53425" y="2667340"/>
            <a:ext cx="593725"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2364" y="4725901"/>
            <a:ext cx="734786" cy="512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10092" y="2809191"/>
            <a:ext cx="676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97182" y="4731659"/>
            <a:ext cx="474889" cy="502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942299" y="3459560"/>
            <a:ext cx="2577504" cy="2534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p:nvCxnSpPr>
        <p:spPr>
          <a:xfrm>
            <a:off x="620481" y="3326153"/>
            <a:ext cx="1845128" cy="0"/>
          </a:xfrm>
          <a:prstGeom prst="line">
            <a:avLst/>
          </a:prstGeom>
          <a:ln w="12700">
            <a:solidFill>
              <a:srgbClr val="CD5E1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20481" y="5234008"/>
            <a:ext cx="1845128" cy="0"/>
          </a:xfrm>
          <a:prstGeom prst="line">
            <a:avLst/>
          </a:prstGeom>
          <a:ln w="12700">
            <a:solidFill>
              <a:srgbClr val="CD5E1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49364" y="3258227"/>
            <a:ext cx="1845128" cy="0"/>
          </a:xfrm>
          <a:prstGeom prst="line">
            <a:avLst/>
          </a:prstGeom>
          <a:ln w="12700">
            <a:solidFill>
              <a:srgbClr val="CD5E1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87468" y="5223035"/>
            <a:ext cx="1845128" cy="0"/>
          </a:xfrm>
          <a:prstGeom prst="line">
            <a:avLst/>
          </a:prstGeom>
          <a:ln w="12700">
            <a:solidFill>
              <a:srgbClr val="CD5E1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5169" y="3377920"/>
            <a:ext cx="2049233" cy="1200329"/>
          </a:xfrm>
          <a:prstGeom prst="rect">
            <a:avLst/>
          </a:prstGeom>
          <a:noFill/>
        </p:spPr>
        <p:txBody>
          <a:bodyPr wrap="square" rtlCol="0">
            <a:spAutoFit/>
          </a:bodyPr>
          <a:lstStyle/>
          <a:p>
            <a:pPr algn="ctr"/>
            <a:r>
              <a:rPr lang="en-IN" dirty="0">
                <a:solidFill>
                  <a:prstClr val="black"/>
                </a:solidFill>
              </a:rPr>
              <a:t>Provide free dialysis</a:t>
            </a:r>
          </a:p>
          <a:p>
            <a:pPr algn="ctr"/>
            <a:r>
              <a:rPr lang="en-IN" dirty="0">
                <a:solidFill>
                  <a:prstClr val="black"/>
                </a:solidFill>
              </a:rPr>
              <a:t>services to poor &amp;</a:t>
            </a:r>
          </a:p>
          <a:p>
            <a:pPr algn="ctr"/>
            <a:r>
              <a:rPr lang="en-IN" dirty="0">
                <a:solidFill>
                  <a:prstClr val="black"/>
                </a:solidFill>
              </a:rPr>
              <a:t>subsidized services</a:t>
            </a:r>
          </a:p>
          <a:p>
            <a:pPr algn="ctr"/>
            <a:r>
              <a:rPr lang="en-IN" dirty="0">
                <a:solidFill>
                  <a:prstClr val="black"/>
                </a:solidFill>
              </a:rPr>
              <a:t>to all patients</a:t>
            </a:r>
          </a:p>
        </p:txBody>
      </p:sp>
      <p:sp>
        <p:nvSpPr>
          <p:cNvPr id="34" name="TextBox 33"/>
          <p:cNvSpPr txBox="1"/>
          <p:nvPr/>
        </p:nvSpPr>
        <p:spPr>
          <a:xfrm>
            <a:off x="478977" y="5326400"/>
            <a:ext cx="2049233" cy="923330"/>
          </a:xfrm>
          <a:prstGeom prst="rect">
            <a:avLst/>
          </a:prstGeom>
          <a:noFill/>
        </p:spPr>
        <p:txBody>
          <a:bodyPr wrap="square" rtlCol="0">
            <a:spAutoFit/>
          </a:bodyPr>
          <a:lstStyle/>
          <a:p>
            <a:pPr algn="ctr"/>
            <a:r>
              <a:rPr lang="en-IN" dirty="0">
                <a:solidFill>
                  <a:prstClr val="black"/>
                </a:solidFill>
              </a:rPr>
              <a:t>About 2.5 lakh</a:t>
            </a:r>
          </a:p>
          <a:p>
            <a:pPr algn="ctr"/>
            <a:r>
              <a:rPr lang="en-IN" dirty="0">
                <a:solidFill>
                  <a:prstClr val="black"/>
                </a:solidFill>
              </a:rPr>
              <a:t>patients have availed the service </a:t>
            </a:r>
          </a:p>
        </p:txBody>
      </p:sp>
      <p:sp>
        <p:nvSpPr>
          <p:cNvPr id="35" name="TextBox 34"/>
          <p:cNvSpPr txBox="1"/>
          <p:nvPr/>
        </p:nvSpPr>
        <p:spPr>
          <a:xfrm>
            <a:off x="5688131" y="3326718"/>
            <a:ext cx="2152815" cy="1200329"/>
          </a:xfrm>
          <a:prstGeom prst="rect">
            <a:avLst/>
          </a:prstGeom>
          <a:noFill/>
        </p:spPr>
        <p:txBody>
          <a:bodyPr wrap="square" rtlCol="0">
            <a:spAutoFit/>
          </a:bodyPr>
          <a:lstStyle/>
          <a:p>
            <a:pPr algn="ctr"/>
            <a:r>
              <a:rPr lang="en-IN" dirty="0">
                <a:solidFill>
                  <a:prstClr val="black"/>
                </a:solidFill>
              </a:rPr>
              <a:t>647 dialysis units and 3953 Dialysis machines made operational </a:t>
            </a:r>
          </a:p>
        </p:txBody>
      </p:sp>
      <p:sp>
        <p:nvSpPr>
          <p:cNvPr id="36" name="TextBox 35"/>
          <p:cNvSpPr txBox="1"/>
          <p:nvPr/>
        </p:nvSpPr>
        <p:spPr>
          <a:xfrm>
            <a:off x="5614655" y="5342728"/>
            <a:ext cx="2049233" cy="923330"/>
          </a:xfrm>
          <a:prstGeom prst="rect">
            <a:avLst/>
          </a:prstGeom>
          <a:noFill/>
        </p:spPr>
        <p:txBody>
          <a:bodyPr wrap="square" rtlCol="0">
            <a:spAutoFit/>
          </a:bodyPr>
          <a:lstStyle/>
          <a:p>
            <a:pPr algn="ctr"/>
            <a:r>
              <a:rPr lang="en-IN" dirty="0">
                <a:solidFill>
                  <a:prstClr val="black"/>
                </a:solidFill>
              </a:rPr>
              <a:t>Nearly 35 lakh</a:t>
            </a:r>
          </a:p>
          <a:p>
            <a:pPr algn="ctr"/>
            <a:r>
              <a:rPr lang="en-IN" dirty="0">
                <a:solidFill>
                  <a:prstClr val="black"/>
                </a:solidFill>
              </a:rPr>
              <a:t>dialysis session</a:t>
            </a:r>
          </a:p>
          <a:p>
            <a:pPr algn="ctr"/>
            <a:r>
              <a:rPr lang="en-IN" dirty="0">
                <a:solidFill>
                  <a:prstClr val="black"/>
                </a:solidFill>
              </a:rPr>
              <a:t>held so far</a:t>
            </a:r>
          </a:p>
        </p:txBody>
      </p:sp>
      <p:pic>
        <p:nvPicPr>
          <p:cNvPr id="24" name="Picture 2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3235093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7A50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5" name="Rectangle 4"/>
          <p:cNvSpPr/>
          <p:nvPr/>
        </p:nvSpPr>
        <p:spPr>
          <a:xfrm>
            <a:off x="220839" y="900595"/>
            <a:ext cx="11772900" cy="572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 name="Right Triangle 5"/>
          <p:cNvSpPr/>
          <p:nvPr/>
        </p:nvSpPr>
        <p:spPr>
          <a:xfrm rot="16200000">
            <a:off x="7529991" y="589189"/>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TextBox 6"/>
          <p:cNvSpPr txBox="1"/>
          <p:nvPr/>
        </p:nvSpPr>
        <p:spPr>
          <a:xfrm>
            <a:off x="324931" y="169459"/>
            <a:ext cx="4948471" cy="646331"/>
          </a:xfrm>
          <a:prstGeom prst="rect">
            <a:avLst/>
          </a:prstGeom>
          <a:noFill/>
        </p:spPr>
        <p:txBody>
          <a:bodyPr wrap="none" rtlCol="0">
            <a:spAutoFit/>
          </a:bodyPr>
          <a:lstStyle/>
          <a:p>
            <a:r>
              <a:rPr lang="en-IN" sz="3600" b="1" dirty="0">
                <a:solidFill>
                  <a:prstClr val="white"/>
                </a:solidFill>
                <a:effectLst>
                  <a:outerShdw blurRad="38100" dist="38100" dir="2700000" algn="tl">
                    <a:srgbClr val="000000">
                      <a:alpha val="43137"/>
                    </a:srgbClr>
                  </a:outerShdw>
                </a:effectLst>
              </a:rPr>
              <a:t>ACCELERATING GROWTH</a:t>
            </a:r>
          </a:p>
        </p:txBody>
      </p:sp>
      <p:sp>
        <p:nvSpPr>
          <p:cNvPr id="8" name="Rectangle 7"/>
          <p:cNvSpPr/>
          <p:nvPr/>
        </p:nvSpPr>
        <p:spPr>
          <a:xfrm>
            <a:off x="324931" y="998696"/>
            <a:ext cx="7115175" cy="1754326"/>
          </a:xfrm>
          <a:prstGeom prst="rect">
            <a:avLst/>
          </a:prstGeom>
        </p:spPr>
        <p:txBody>
          <a:bodyPr wrap="square" anchor="t">
            <a:spAutoFit/>
          </a:bodyPr>
          <a:lstStyle/>
          <a:p>
            <a:pPr fontAlgn="base"/>
            <a:r>
              <a:rPr lang="en-IN" sz="4000" b="1" dirty="0">
                <a:solidFill>
                  <a:srgbClr val="7A509F"/>
                </a:solidFill>
              </a:rPr>
              <a:t>Making MSME the Future Growth Engines</a:t>
            </a:r>
          </a:p>
          <a:p>
            <a:r>
              <a:rPr lang="en-US" sz="2800" b="1" dirty="0">
                <a:solidFill>
                  <a:srgbClr val="7A509F"/>
                </a:solidFill>
              </a:rPr>
              <a:t>Budget 2019-20 Proposal</a:t>
            </a:r>
          </a:p>
        </p:txBody>
      </p:sp>
      <p:sp>
        <p:nvSpPr>
          <p:cNvPr id="9" name="Rectangle 8"/>
          <p:cNvSpPr/>
          <p:nvPr/>
        </p:nvSpPr>
        <p:spPr>
          <a:xfrm>
            <a:off x="10071109" y="6351285"/>
            <a:ext cx="1536302" cy="261610"/>
          </a:xfrm>
          <a:prstGeom prst="rect">
            <a:avLst/>
          </a:prstGeom>
        </p:spPr>
        <p:txBody>
          <a:bodyPr wrap="none">
            <a:spAutoFit/>
          </a:bodyPr>
          <a:lstStyle/>
          <a:p>
            <a:r>
              <a:rPr lang="en-US" sz="1100" dirty="0">
                <a:solidFill>
                  <a:srgbClr val="7A509F"/>
                </a:solidFill>
              </a:rPr>
              <a:t>As on 1</a:t>
            </a:r>
            <a:r>
              <a:rPr lang="en-US" sz="1100" baseline="30000" dirty="0">
                <a:solidFill>
                  <a:srgbClr val="7A509F"/>
                </a:solidFill>
              </a:rPr>
              <a:t>st</a:t>
            </a:r>
            <a:r>
              <a:rPr lang="en-US" sz="1100" dirty="0">
                <a:solidFill>
                  <a:srgbClr val="7A509F"/>
                </a:solidFill>
              </a:rPr>
              <a:t> February 2019</a:t>
            </a:r>
          </a:p>
        </p:txBody>
      </p:sp>
      <p:pic>
        <p:nvPicPr>
          <p:cNvPr id="34" name="Picture 3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
        <p:nvSpPr>
          <p:cNvPr id="16" name="Snip Same Side Corner Rectangle 15"/>
          <p:cNvSpPr/>
          <p:nvPr/>
        </p:nvSpPr>
        <p:spPr>
          <a:xfrm>
            <a:off x="519919" y="3515031"/>
            <a:ext cx="3232726" cy="2843164"/>
          </a:xfrm>
          <a:prstGeom prst="snip2SameRect">
            <a:avLst>
              <a:gd name="adj1" fmla="val 37238"/>
              <a:gd name="adj2" fmla="val 0"/>
            </a:avLst>
          </a:prstGeom>
          <a:solidFill>
            <a:srgbClr val="7A4F9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5" name="Snip Same Side Corner Rectangle 44"/>
          <p:cNvSpPr/>
          <p:nvPr/>
        </p:nvSpPr>
        <p:spPr>
          <a:xfrm>
            <a:off x="4469221" y="3515031"/>
            <a:ext cx="3232726" cy="2843164"/>
          </a:xfrm>
          <a:prstGeom prst="snip2SameRect">
            <a:avLst>
              <a:gd name="adj1" fmla="val 37238"/>
              <a:gd name="adj2" fmla="val 0"/>
            </a:avLst>
          </a:prstGeom>
          <a:solidFill>
            <a:srgbClr val="7A4F9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7" name="Snip Same Side Corner Rectangle 46"/>
          <p:cNvSpPr/>
          <p:nvPr/>
        </p:nvSpPr>
        <p:spPr>
          <a:xfrm>
            <a:off x="8434917" y="3506837"/>
            <a:ext cx="3232726" cy="2843164"/>
          </a:xfrm>
          <a:prstGeom prst="snip2SameRect">
            <a:avLst>
              <a:gd name="adj1" fmla="val 37238"/>
              <a:gd name="adj2" fmla="val 0"/>
            </a:avLst>
          </a:prstGeom>
          <a:solidFill>
            <a:srgbClr val="7A4F9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8" name="Oval 47"/>
          <p:cNvSpPr/>
          <p:nvPr/>
        </p:nvSpPr>
        <p:spPr>
          <a:xfrm>
            <a:off x="9350731" y="2875943"/>
            <a:ext cx="1401098" cy="1401096"/>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6" name="Oval 45"/>
          <p:cNvSpPr/>
          <p:nvPr/>
        </p:nvSpPr>
        <p:spPr>
          <a:xfrm>
            <a:off x="5385035" y="2875943"/>
            <a:ext cx="1401098" cy="1401096"/>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1435733" y="2875943"/>
            <a:ext cx="1401098" cy="1401096"/>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7"/>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850025" y="589335"/>
            <a:ext cx="4128620" cy="2584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9" name="TextBox 48"/>
          <p:cNvSpPr txBox="1"/>
          <p:nvPr/>
        </p:nvSpPr>
        <p:spPr>
          <a:xfrm>
            <a:off x="661443" y="4542526"/>
            <a:ext cx="2949678" cy="1508105"/>
          </a:xfrm>
          <a:prstGeom prst="rect">
            <a:avLst/>
          </a:prstGeom>
          <a:noFill/>
        </p:spPr>
        <p:txBody>
          <a:bodyPr wrap="square" rtlCol="0">
            <a:spAutoFit/>
          </a:bodyPr>
          <a:lstStyle/>
          <a:p>
            <a:pPr algn="ctr" fontAlgn="base"/>
            <a:r>
              <a:rPr lang="en-IN" sz="2300" dirty="0">
                <a:solidFill>
                  <a:srgbClr val="FFFFFF"/>
                </a:solidFill>
              </a:rPr>
              <a:t>2% interest subvention on an incremental </a:t>
            </a:r>
          </a:p>
          <a:p>
            <a:pPr algn="ctr" fontAlgn="base"/>
            <a:r>
              <a:rPr lang="en-IN" sz="2300" dirty="0">
                <a:solidFill>
                  <a:srgbClr val="FFFFFF"/>
                </a:solidFill>
              </a:rPr>
              <a:t>loan of ₹ 1 crore for GST registered MSMEs</a:t>
            </a:r>
          </a:p>
        </p:txBody>
      </p:sp>
      <p:pic>
        <p:nvPicPr>
          <p:cNvPr id="18" name="Picture 17" descr="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721648" y="3195667"/>
            <a:ext cx="850124" cy="850124"/>
          </a:xfrm>
          <a:prstGeom prst="rect">
            <a:avLst/>
          </a:prstGeom>
        </p:spPr>
      </p:pic>
      <p:sp>
        <p:nvSpPr>
          <p:cNvPr id="51" name="TextBox 50"/>
          <p:cNvSpPr txBox="1"/>
          <p:nvPr/>
        </p:nvSpPr>
        <p:spPr>
          <a:xfrm>
            <a:off x="4541079" y="4322601"/>
            <a:ext cx="3119548" cy="1862048"/>
          </a:xfrm>
          <a:prstGeom prst="rect">
            <a:avLst/>
          </a:prstGeom>
          <a:noFill/>
        </p:spPr>
        <p:txBody>
          <a:bodyPr wrap="square" rtlCol="0">
            <a:spAutoFit/>
          </a:bodyPr>
          <a:lstStyle/>
          <a:p>
            <a:pPr algn="ctr" fontAlgn="base"/>
            <a:r>
              <a:rPr lang="en-IN" sz="2300" dirty="0">
                <a:solidFill>
                  <a:srgbClr val="FFFFFF"/>
                </a:solidFill>
              </a:rPr>
              <a:t>Atleast 3% of the </a:t>
            </a:r>
          </a:p>
          <a:p>
            <a:pPr algn="ctr" fontAlgn="base"/>
            <a:r>
              <a:rPr lang="en-IN" sz="2300" dirty="0">
                <a:solidFill>
                  <a:srgbClr val="FFFFFF"/>
                </a:solidFill>
              </a:rPr>
              <a:t>25% sourcing </a:t>
            </a:r>
          </a:p>
          <a:p>
            <a:pPr algn="ctr" fontAlgn="base"/>
            <a:r>
              <a:rPr lang="en-IN" sz="2300" dirty="0">
                <a:solidFill>
                  <a:srgbClr val="FFFFFF"/>
                </a:solidFill>
              </a:rPr>
              <a:t>for Government undertakings to be from women owned SMEs</a:t>
            </a:r>
          </a:p>
        </p:txBody>
      </p:sp>
      <p:sp>
        <p:nvSpPr>
          <p:cNvPr id="52" name="TextBox 51"/>
          <p:cNvSpPr txBox="1"/>
          <p:nvPr/>
        </p:nvSpPr>
        <p:spPr>
          <a:xfrm>
            <a:off x="8576441" y="4542526"/>
            <a:ext cx="2949678" cy="1508105"/>
          </a:xfrm>
          <a:prstGeom prst="rect">
            <a:avLst/>
          </a:prstGeom>
          <a:noFill/>
        </p:spPr>
        <p:txBody>
          <a:bodyPr wrap="square" rtlCol="0">
            <a:spAutoFit/>
          </a:bodyPr>
          <a:lstStyle/>
          <a:p>
            <a:pPr algn="ctr" fontAlgn="base"/>
            <a:r>
              <a:rPr lang="en-IN" sz="2300" dirty="0">
                <a:solidFill>
                  <a:srgbClr val="FFFFFF"/>
                </a:solidFill>
              </a:rPr>
              <a:t>Businesses comprising over 90% of GST payers to be allowed to file quarterly return</a:t>
            </a:r>
          </a:p>
        </p:txBody>
      </p:sp>
      <p:pic>
        <p:nvPicPr>
          <p:cNvPr id="19" name="Picture 18" descr="4.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26759" y="3173449"/>
            <a:ext cx="820418" cy="872342"/>
          </a:xfrm>
          <a:prstGeom prst="rect">
            <a:avLst/>
          </a:prstGeom>
        </p:spPr>
      </p:pic>
      <p:pic>
        <p:nvPicPr>
          <p:cNvPr id="21" name="Picture 20" descr="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698958" y="3262853"/>
            <a:ext cx="704644" cy="782938"/>
          </a:xfrm>
          <a:prstGeom prst="rect">
            <a:avLst/>
          </a:prstGeom>
        </p:spPr>
      </p:pic>
    </p:spTree>
    <p:extLst>
      <p:ext uri="{BB962C8B-B14F-4D97-AF65-F5344CB8AC3E}">
        <p14:creationId xmlns:p14="http://schemas.microsoft.com/office/powerpoint/2010/main" val="80725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7A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Rectangle 6"/>
          <p:cNvSpPr/>
          <p:nvPr/>
        </p:nvSpPr>
        <p:spPr>
          <a:xfrm>
            <a:off x="202765" y="876091"/>
            <a:ext cx="11772900" cy="5782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rPr>
              <a:t>₹5730 Cr</a:t>
            </a:r>
          </a:p>
        </p:txBody>
      </p:sp>
      <p:sp>
        <p:nvSpPr>
          <p:cNvPr id="10" name="Right Triangle 9"/>
          <p:cNvSpPr/>
          <p:nvPr/>
        </p:nvSpPr>
        <p:spPr>
          <a:xfrm rot="16200000">
            <a:off x="7543800" y="581025"/>
            <a:ext cx="323850" cy="32385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8" name="TextBox 17"/>
          <p:cNvSpPr txBox="1"/>
          <p:nvPr/>
        </p:nvSpPr>
        <p:spPr>
          <a:xfrm>
            <a:off x="416859" y="136803"/>
            <a:ext cx="6911444" cy="646331"/>
          </a:xfrm>
          <a:prstGeom prst="rect">
            <a:avLst/>
          </a:prstGeom>
          <a:noFill/>
        </p:spPr>
        <p:txBody>
          <a:bodyPr wrap="none" rtlCol="0">
            <a:spAutoFit/>
          </a:bodyPr>
          <a:lstStyle/>
          <a:p>
            <a:r>
              <a:rPr lang="en-IN" sz="3600" b="1" spc="-150" dirty="0">
                <a:solidFill>
                  <a:prstClr val="white"/>
                </a:solidFill>
                <a:effectLst>
                  <a:outerShdw blurRad="38100" dist="38100" dir="2700000" algn="tl">
                    <a:srgbClr val="000000">
                      <a:alpha val="43137"/>
                    </a:srgbClr>
                  </a:outerShdw>
                </a:effectLst>
              </a:rPr>
              <a:t>SPEED &amp; SCALE OF TRANSFORMATION</a:t>
            </a:r>
          </a:p>
        </p:txBody>
      </p:sp>
      <p:sp>
        <p:nvSpPr>
          <p:cNvPr id="21" name="Rectangle 20"/>
          <p:cNvSpPr/>
          <p:nvPr/>
        </p:nvSpPr>
        <p:spPr>
          <a:xfrm>
            <a:off x="419099" y="864226"/>
            <a:ext cx="7115175" cy="1323439"/>
          </a:xfrm>
          <a:prstGeom prst="rect">
            <a:avLst/>
          </a:prstGeom>
        </p:spPr>
        <p:txBody>
          <a:bodyPr wrap="square">
            <a:spAutoFit/>
          </a:bodyPr>
          <a:lstStyle/>
          <a:p>
            <a:r>
              <a:rPr lang="en-IN" sz="4000" b="1" dirty="0">
                <a:solidFill>
                  <a:srgbClr val="D7A02E"/>
                </a:solidFill>
              </a:rPr>
              <a:t>Demonetisation Boosts Formalisation of Economy</a:t>
            </a:r>
          </a:p>
        </p:txBody>
      </p:sp>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8125" y="597371"/>
            <a:ext cx="4117540" cy="2572511"/>
          </a:xfrm>
          <a:prstGeom prst="rect">
            <a:avLst/>
          </a:prstGeom>
        </p:spPr>
      </p:pic>
      <p:sp>
        <p:nvSpPr>
          <p:cNvPr id="40" name="Rectangle 39"/>
          <p:cNvSpPr/>
          <p:nvPr/>
        </p:nvSpPr>
        <p:spPr>
          <a:xfrm>
            <a:off x="10172075" y="6415641"/>
            <a:ext cx="1539204" cy="261610"/>
          </a:xfrm>
          <a:prstGeom prst="rect">
            <a:avLst/>
          </a:prstGeom>
        </p:spPr>
        <p:txBody>
          <a:bodyPr wrap="none">
            <a:spAutoFit/>
          </a:bodyPr>
          <a:lstStyle/>
          <a:p>
            <a:r>
              <a:rPr lang="en-IN" sz="1100" dirty="0">
                <a:solidFill>
                  <a:srgbClr val="FFC000"/>
                </a:solidFill>
              </a:rPr>
              <a:t>As on 1</a:t>
            </a:r>
            <a:r>
              <a:rPr lang="en-IN" sz="1100" baseline="30000" dirty="0">
                <a:solidFill>
                  <a:srgbClr val="FFC000"/>
                </a:solidFill>
              </a:rPr>
              <a:t>st</a:t>
            </a:r>
            <a:r>
              <a:rPr lang="en-IN" sz="1100" dirty="0">
                <a:solidFill>
                  <a:srgbClr val="FFC000"/>
                </a:solidFill>
              </a:rPr>
              <a:t> February 2019</a:t>
            </a:r>
          </a:p>
        </p:txBody>
      </p:sp>
      <p:pic>
        <p:nvPicPr>
          <p:cNvPr id="61" name="Picture 6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19587" y="3788757"/>
            <a:ext cx="904875" cy="571500"/>
          </a:xfrm>
          <a:prstGeom prst="rect">
            <a:avLst/>
          </a:prstGeom>
        </p:spPr>
      </p:pic>
      <p:graphicFrame>
        <p:nvGraphicFramePr>
          <p:cNvPr id="23" name="Object 22"/>
          <p:cNvGraphicFramePr>
            <a:graphicFrameLocks noChangeAspect="1"/>
          </p:cNvGraphicFramePr>
          <p:nvPr/>
        </p:nvGraphicFramePr>
        <p:xfrm>
          <a:off x="4624023" y="2813261"/>
          <a:ext cx="1202037" cy="3053490"/>
        </p:xfrm>
        <a:graphic>
          <a:graphicData uri="http://schemas.openxmlformats.org/presentationml/2006/ole">
            <mc:AlternateContent xmlns:mc="http://schemas.openxmlformats.org/markup-compatibility/2006">
              <mc:Choice xmlns:v="urn:schemas-microsoft-com:vml" Requires="v">
                <p:oleObj spid="_x0000_s1065" name="Image" r:id="rId5" imgW="1536120" imgH="4425480" progId="Photoshop.Image.16">
                  <p:embed/>
                </p:oleObj>
              </mc:Choice>
              <mc:Fallback>
                <p:oleObj name="Image" r:id="rId5" imgW="1536120" imgH="4425480" progId="Photoshop.Image.16">
                  <p:embed/>
                  <p:pic>
                    <p:nvPicPr>
                      <p:cNvPr id="23" name="Object 22"/>
                      <p:cNvPicPr/>
                      <p:nvPr/>
                    </p:nvPicPr>
                    <p:blipFill>
                      <a:blip r:embed="rId6"/>
                      <a:stretch>
                        <a:fillRect/>
                      </a:stretch>
                    </p:blipFill>
                    <p:spPr>
                      <a:xfrm>
                        <a:off x="4624023" y="2813261"/>
                        <a:ext cx="1202037" cy="3053490"/>
                      </a:xfrm>
                      <a:prstGeom prst="rect">
                        <a:avLst/>
                      </a:prstGeom>
                    </p:spPr>
                  </p:pic>
                </p:oleObj>
              </mc:Fallback>
            </mc:AlternateContent>
          </a:graphicData>
        </a:graphic>
      </p:graphicFrame>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17875" y="5131511"/>
            <a:ext cx="300800" cy="467014"/>
          </a:xfrm>
          <a:prstGeom prst="rect">
            <a:avLst/>
          </a:prstGeom>
        </p:spPr>
      </p:pic>
      <p:pic>
        <p:nvPicPr>
          <p:cNvPr id="3" name="Picture 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20420" y="3787539"/>
            <a:ext cx="300800" cy="1812921"/>
          </a:xfrm>
          <a:prstGeom prst="rect">
            <a:avLst/>
          </a:prstGeom>
        </p:spPr>
      </p:pic>
      <p:sp>
        <p:nvSpPr>
          <p:cNvPr id="9" name="TextBox 8"/>
          <p:cNvSpPr txBox="1"/>
          <p:nvPr/>
        </p:nvSpPr>
        <p:spPr>
          <a:xfrm>
            <a:off x="7706862" y="3435574"/>
            <a:ext cx="1160819" cy="400110"/>
          </a:xfrm>
          <a:prstGeom prst="rect">
            <a:avLst/>
          </a:prstGeom>
          <a:noFill/>
        </p:spPr>
        <p:txBody>
          <a:bodyPr wrap="square" rtlCol="0">
            <a:spAutoFit/>
          </a:bodyPr>
          <a:lstStyle/>
          <a:p>
            <a:r>
              <a:rPr lang="en-IN" sz="2000" dirty="0">
                <a:solidFill>
                  <a:prstClr val="black"/>
                </a:solidFill>
              </a:rPr>
              <a:t>₹7393 Cr</a:t>
            </a:r>
          </a:p>
        </p:txBody>
      </p:sp>
      <p:sp>
        <p:nvSpPr>
          <p:cNvPr id="11" name="TextBox 10"/>
          <p:cNvSpPr txBox="1"/>
          <p:nvPr/>
        </p:nvSpPr>
        <p:spPr>
          <a:xfrm>
            <a:off x="6999208" y="4804595"/>
            <a:ext cx="777827" cy="315958"/>
          </a:xfrm>
          <a:prstGeom prst="rect">
            <a:avLst/>
          </a:prstGeom>
          <a:noFill/>
        </p:spPr>
        <p:txBody>
          <a:bodyPr wrap="none" rtlCol="0">
            <a:spAutoFit/>
          </a:bodyPr>
          <a:lstStyle/>
          <a:p>
            <a:r>
              <a:rPr lang="en-IN" dirty="0">
                <a:solidFill>
                  <a:prstClr val="black"/>
                </a:solidFill>
              </a:rPr>
              <a:t>₹800 Cr</a:t>
            </a:r>
          </a:p>
        </p:txBody>
      </p:sp>
      <p:cxnSp>
        <p:nvCxnSpPr>
          <p:cNvPr id="13" name="Straight Connector 12"/>
          <p:cNvCxnSpPr/>
          <p:nvPr/>
        </p:nvCxnSpPr>
        <p:spPr>
          <a:xfrm>
            <a:off x="6974696" y="5593412"/>
            <a:ext cx="1602615" cy="0"/>
          </a:xfrm>
          <a:prstGeom prst="line">
            <a:avLst/>
          </a:prstGeom>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6853966" y="5619244"/>
            <a:ext cx="1014521" cy="394948"/>
          </a:xfrm>
          <a:prstGeom prst="rect">
            <a:avLst/>
          </a:prstGeom>
          <a:noFill/>
        </p:spPr>
        <p:txBody>
          <a:bodyPr wrap="none" rtlCol="0">
            <a:spAutoFit/>
          </a:bodyPr>
          <a:lstStyle/>
          <a:p>
            <a:pPr algn="ctr"/>
            <a:r>
              <a:rPr lang="en-IN" sz="1200" dirty="0">
                <a:solidFill>
                  <a:prstClr val="black"/>
                </a:solidFill>
              </a:rPr>
              <a:t>Before</a:t>
            </a:r>
          </a:p>
          <a:p>
            <a:pPr algn="ctr"/>
            <a:r>
              <a:rPr lang="en-IN" sz="1200" dirty="0">
                <a:solidFill>
                  <a:prstClr val="black"/>
                </a:solidFill>
              </a:rPr>
              <a:t>Demonetisation</a:t>
            </a:r>
          </a:p>
        </p:txBody>
      </p:sp>
      <p:sp>
        <p:nvSpPr>
          <p:cNvPr id="17" name="TextBox 16"/>
          <p:cNvSpPr txBox="1"/>
          <p:nvPr/>
        </p:nvSpPr>
        <p:spPr>
          <a:xfrm>
            <a:off x="7823348" y="5625345"/>
            <a:ext cx="809837" cy="276999"/>
          </a:xfrm>
          <a:prstGeom prst="rect">
            <a:avLst/>
          </a:prstGeom>
          <a:noFill/>
        </p:spPr>
        <p:txBody>
          <a:bodyPr wrap="none" rtlCol="0">
            <a:spAutoFit/>
          </a:bodyPr>
          <a:lstStyle/>
          <a:p>
            <a:r>
              <a:rPr lang="en-IN" sz="1200" dirty="0">
                <a:solidFill>
                  <a:prstClr val="black"/>
                </a:solidFill>
              </a:rPr>
              <a:t>Dec. 2018</a:t>
            </a:r>
          </a:p>
        </p:txBody>
      </p:sp>
      <p:sp>
        <p:nvSpPr>
          <p:cNvPr id="19" name="Rounded Rectangle 18"/>
          <p:cNvSpPr/>
          <p:nvPr/>
        </p:nvSpPr>
        <p:spPr>
          <a:xfrm>
            <a:off x="6677851" y="6147323"/>
            <a:ext cx="2389812" cy="280372"/>
          </a:xfrm>
          <a:prstGeom prst="roundRect">
            <a:avLst/>
          </a:prstGeom>
          <a:solidFill>
            <a:srgbClr val="934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20" name="TextBox 19"/>
          <p:cNvSpPr txBox="1"/>
          <p:nvPr/>
        </p:nvSpPr>
        <p:spPr>
          <a:xfrm>
            <a:off x="6695048" y="6115225"/>
            <a:ext cx="2090479" cy="263299"/>
          </a:xfrm>
          <a:prstGeom prst="rect">
            <a:avLst/>
          </a:prstGeom>
          <a:noFill/>
        </p:spPr>
        <p:txBody>
          <a:bodyPr wrap="none" rtlCol="0">
            <a:spAutoFit/>
          </a:bodyPr>
          <a:lstStyle/>
          <a:p>
            <a:r>
              <a:rPr lang="en-IN" sz="1400" dirty="0">
                <a:solidFill>
                  <a:prstClr val="white"/>
                </a:solidFill>
              </a:rPr>
              <a:t>Point of Sale (</a:t>
            </a:r>
            <a:r>
              <a:rPr lang="en-IN" sz="1400" dirty="0" err="1">
                <a:solidFill>
                  <a:prstClr val="white"/>
                </a:solidFill>
              </a:rPr>
              <a:t>PoS</a:t>
            </a:r>
            <a:r>
              <a:rPr lang="en-IN" sz="1400" dirty="0">
                <a:solidFill>
                  <a:prstClr val="white"/>
                </a:solidFill>
              </a:rPr>
              <a:t>) transactions</a:t>
            </a:r>
          </a:p>
        </p:txBody>
      </p:sp>
      <p:pic>
        <p:nvPicPr>
          <p:cNvPr id="22" name="Picture 2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105269" y="3340779"/>
            <a:ext cx="945596" cy="32106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7" name="TextBox 56"/>
          <p:cNvSpPr txBox="1"/>
          <p:nvPr/>
        </p:nvSpPr>
        <p:spPr>
          <a:xfrm>
            <a:off x="10312618" y="3910952"/>
            <a:ext cx="1117614" cy="400110"/>
          </a:xfrm>
          <a:prstGeom prst="rect">
            <a:avLst/>
          </a:prstGeom>
          <a:noFill/>
        </p:spPr>
        <p:txBody>
          <a:bodyPr wrap="none" rtlCol="0">
            <a:spAutoFit/>
          </a:bodyPr>
          <a:lstStyle/>
          <a:p>
            <a:r>
              <a:rPr lang="en-IN" sz="2000" dirty="0">
                <a:solidFill>
                  <a:prstClr val="black"/>
                </a:solidFill>
              </a:rPr>
              <a:t>₹3448 Cr</a:t>
            </a:r>
          </a:p>
        </p:txBody>
      </p:sp>
      <p:sp>
        <p:nvSpPr>
          <p:cNvPr id="62" name="TextBox 61"/>
          <p:cNvSpPr txBox="1"/>
          <p:nvPr/>
        </p:nvSpPr>
        <p:spPr>
          <a:xfrm>
            <a:off x="9596139" y="4910014"/>
            <a:ext cx="777827" cy="315958"/>
          </a:xfrm>
          <a:prstGeom prst="rect">
            <a:avLst/>
          </a:prstGeom>
          <a:noFill/>
        </p:spPr>
        <p:txBody>
          <a:bodyPr wrap="none" rtlCol="0">
            <a:spAutoFit/>
          </a:bodyPr>
          <a:lstStyle/>
          <a:p>
            <a:r>
              <a:rPr lang="en-IN" dirty="0">
                <a:solidFill>
                  <a:prstClr val="black"/>
                </a:solidFill>
              </a:rPr>
              <a:t>₹300 Cr</a:t>
            </a:r>
          </a:p>
        </p:txBody>
      </p:sp>
      <p:cxnSp>
        <p:nvCxnSpPr>
          <p:cNvPr id="63" name="Straight Connector 62"/>
          <p:cNvCxnSpPr/>
          <p:nvPr/>
        </p:nvCxnSpPr>
        <p:spPr>
          <a:xfrm>
            <a:off x="9578067" y="5589886"/>
            <a:ext cx="1602615" cy="0"/>
          </a:xfrm>
          <a:prstGeom prst="line">
            <a:avLst/>
          </a:prstGeom>
        </p:spPr>
        <p:style>
          <a:lnRef idx="1">
            <a:schemeClr val="dk1"/>
          </a:lnRef>
          <a:fillRef idx="0">
            <a:schemeClr val="dk1"/>
          </a:fillRef>
          <a:effectRef idx="0">
            <a:schemeClr val="dk1"/>
          </a:effectRef>
          <a:fontRef idx="minor">
            <a:schemeClr val="tx1"/>
          </a:fontRef>
        </p:style>
      </p:cxnSp>
      <p:sp>
        <p:nvSpPr>
          <p:cNvPr id="64" name="TextBox 63"/>
          <p:cNvSpPr txBox="1"/>
          <p:nvPr/>
        </p:nvSpPr>
        <p:spPr>
          <a:xfrm>
            <a:off x="9473816" y="5629165"/>
            <a:ext cx="1014521" cy="394948"/>
          </a:xfrm>
          <a:prstGeom prst="rect">
            <a:avLst/>
          </a:prstGeom>
          <a:noFill/>
        </p:spPr>
        <p:txBody>
          <a:bodyPr wrap="none" rtlCol="0">
            <a:spAutoFit/>
          </a:bodyPr>
          <a:lstStyle/>
          <a:p>
            <a:pPr algn="ctr"/>
            <a:r>
              <a:rPr lang="en-IN" sz="1200" dirty="0">
                <a:solidFill>
                  <a:prstClr val="black"/>
                </a:solidFill>
              </a:rPr>
              <a:t>Before</a:t>
            </a:r>
          </a:p>
          <a:p>
            <a:pPr algn="ctr"/>
            <a:r>
              <a:rPr lang="en-IN" sz="1200" dirty="0">
                <a:solidFill>
                  <a:prstClr val="black"/>
                </a:solidFill>
              </a:rPr>
              <a:t>Demonetisation</a:t>
            </a:r>
          </a:p>
        </p:txBody>
      </p:sp>
      <p:sp>
        <p:nvSpPr>
          <p:cNvPr id="65" name="TextBox 64"/>
          <p:cNvSpPr txBox="1"/>
          <p:nvPr/>
        </p:nvSpPr>
        <p:spPr>
          <a:xfrm>
            <a:off x="10443198" y="5621819"/>
            <a:ext cx="809837" cy="276999"/>
          </a:xfrm>
          <a:prstGeom prst="rect">
            <a:avLst/>
          </a:prstGeom>
          <a:noFill/>
        </p:spPr>
        <p:txBody>
          <a:bodyPr wrap="none" rtlCol="0">
            <a:spAutoFit/>
          </a:bodyPr>
          <a:lstStyle/>
          <a:p>
            <a:r>
              <a:rPr lang="en-IN" sz="1200" dirty="0">
                <a:solidFill>
                  <a:prstClr val="black"/>
                </a:solidFill>
              </a:rPr>
              <a:t>Dec. 2018</a:t>
            </a:r>
          </a:p>
        </p:txBody>
      </p:sp>
      <p:sp>
        <p:nvSpPr>
          <p:cNvPr id="66" name="Rounded Rectangle 65"/>
          <p:cNvSpPr/>
          <p:nvPr/>
        </p:nvSpPr>
        <p:spPr>
          <a:xfrm>
            <a:off x="9514710" y="6130350"/>
            <a:ext cx="2058701" cy="270450"/>
          </a:xfrm>
          <a:prstGeom prst="roundRect">
            <a:avLst/>
          </a:prstGeom>
          <a:solidFill>
            <a:srgbClr val="173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67" name="TextBox 66"/>
          <p:cNvSpPr txBox="1"/>
          <p:nvPr/>
        </p:nvSpPr>
        <p:spPr>
          <a:xfrm>
            <a:off x="9560801" y="6080976"/>
            <a:ext cx="1757078" cy="263299"/>
          </a:xfrm>
          <a:prstGeom prst="rect">
            <a:avLst/>
          </a:prstGeom>
          <a:noFill/>
        </p:spPr>
        <p:txBody>
          <a:bodyPr wrap="none" rtlCol="0">
            <a:spAutoFit/>
          </a:bodyPr>
          <a:lstStyle/>
          <a:p>
            <a:r>
              <a:rPr lang="en-IN" sz="1400" dirty="0">
                <a:solidFill>
                  <a:prstClr val="white"/>
                </a:solidFill>
              </a:rPr>
              <a:t>E-Commerce transactions</a:t>
            </a:r>
          </a:p>
        </p:txBody>
      </p:sp>
      <p:pic>
        <p:nvPicPr>
          <p:cNvPr id="29" name="Picture 2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633123" y="4237815"/>
            <a:ext cx="315093" cy="1353073"/>
          </a:xfrm>
          <a:prstGeom prst="rect">
            <a:avLst/>
          </a:prstGeom>
        </p:spPr>
      </p:pic>
      <p:pic>
        <p:nvPicPr>
          <p:cNvPr id="30" name="Picture 2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824755" y="5234621"/>
            <a:ext cx="322412" cy="355766"/>
          </a:xfrm>
          <a:prstGeom prst="rect">
            <a:avLst/>
          </a:prstGeom>
        </p:spPr>
      </p:pic>
      <p:cxnSp>
        <p:nvCxnSpPr>
          <p:cNvPr id="77" name="Straight Connector 76"/>
          <p:cNvCxnSpPr/>
          <p:nvPr/>
        </p:nvCxnSpPr>
        <p:spPr>
          <a:xfrm>
            <a:off x="3146846" y="3680245"/>
            <a:ext cx="0" cy="2762985"/>
          </a:xfrm>
          <a:prstGeom prst="line">
            <a:avLst/>
          </a:prstGeom>
          <a:ln w="19050">
            <a:solidFill>
              <a:srgbClr val="D7A029"/>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36" name="Object 35"/>
          <p:cNvGraphicFramePr>
            <a:graphicFrameLocks noChangeAspect="1"/>
          </p:cNvGraphicFramePr>
          <p:nvPr/>
        </p:nvGraphicFramePr>
        <p:xfrm>
          <a:off x="3731858" y="5111455"/>
          <a:ext cx="921698" cy="655212"/>
        </p:xfrm>
        <a:graphic>
          <a:graphicData uri="http://schemas.openxmlformats.org/presentationml/2006/ole">
            <mc:AlternateContent xmlns:mc="http://schemas.openxmlformats.org/markup-compatibility/2006">
              <mc:Choice xmlns:v="urn:schemas-microsoft-com:vml" Requires="v">
                <p:oleObj spid="_x0000_s1066" name="Image" r:id="rId12" imgW="1197720" imgH="850320" progId="Photoshop.Image.16">
                  <p:embed/>
                </p:oleObj>
              </mc:Choice>
              <mc:Fallback>
                <p:oleObj name="Image" r:id="rId12" imgW="1197720" imgH="850320" progId="Photoshop.Image.16">
                  <p:embed/>
                  <p:pic>
                    <p:nvPicPr>
                      <p:cNvPr id="36" name="Object 35"/>
                      <p:cNvPicPr/>
                      <p:nvPr/>
                    </p:nvPicPr>
                    <p:blipFill>
                      <a:blip r:embed="rId13"/>
                      <a:stretch>
                        <a:fillRect/>
                      </a:stretch>
                    </p:blipFill>
                    <p:spPr>
                      <a:xfrm>
                        <a:off x="3731858" y="5111455"/>
                        <a:ext cx="921698" cy="655212"/>
                      </a:xfrm>
                      <a:prstGeom prst="rect">
                        <a:avLst/>
                      </a:prstGeom>
                    </p:spPr>
                  </p:pic>
                </p:oleObj>
              </mc:Fallback>
            </mc:AlternateContent>
          </a:graphicData>
        </a:graphic>
      </p:graphicFrame>
      <p:graphicFrame>
        <p:nvGraphicFramePr>
          <p:cNvPr id="80" name="Object 79"/>
          <p:cNvGraphicFramePr>
            <a:graphicFrameLocks noChangeAspect="1"/>
          </p:cNvGraphicFramePr>
          <p:nvPr/>
        </p:nvGraphicFramePr>
        <p:xfrm>
          <a:off x="1636535" y="3470861"/>
          <a:ext cx="1011005" cy="2361367"/>
        </p:xfrm>
        <a:graphic>
          <a:graphicData uri="http://schemas.openxmlformats.org/presentationml/2006/ole">
            <mc:AlternateContent xmlns:mc="http://schemas.openxmlformats.org/markup-compatibility/2006">
              <mc:Choice xmlns:v="urn:schemas-microsoft-com:vml" Requires="v">
                <p:oleObj spid="_x0000_s1067" name="Image" r:id="rId14" imgW="1362240" imgH="3182040" progId="Photoshop.Image.16">
                  <p:embed/>
                </p:oleObj>
              </mc:Choice>
              <mc:Fallback>
                <p:oleObj name="Image" r:id="rId14" imgW="1362240" imgH="3182040" progId="Photoshop.Image.16">
                  <p:embed/>
                  <p:pic>
                    <p:nvPicPr>
                      <p:cNvPr id="80" name="Object 79"/>
                      <p:cNvPicPr/>
                      <p:nvPr/>
                    </p:nvPicPr>
                    <p:blipFill>
                      <a:blip r:embed="rId15"/>
                      <a:stretch>
                        <a:fillRect/>
                      </a:stretch>
                    </p:blipFill>
                    <p:spPr>
                      <a:xfrm>
                        <a:off x="1636535" y="3470861"/>
                        <a:ext cx="1011005" cy="2361367"/>
                      </a:xfrm>
                      <a:prstGeom prst="rect">
                        <a:avLst/>
                      </a:prstGeom>
                    </p:spPr>
                  </p:pic>
                </p:oleObj>
              </mc:Fallback>
            </mc:AlternateContent>
          </a:graphicData>
        </a:graphic>
      </p:graphicFrame>
      <p:graphicFrame>
        <p:nvGraphicFramePr>
          <p:cNvPr id="81" name="Object 80"/>
          <p:cNvGraphicFramePr>
            <a:graphicFrameLocks noChangeAspect="1"/>
          </p:cNvGraphicFramePr>
          <p:nvPr/>
        </p:nvGraphicFramePr>
        <p:xfrm>
          <a:off x="614370" y="5083031"/>
          <a:ext cx="908134" cy="776091"/>
        </p:xfrm>
        <a:graphic>
          <a:graphicData uri="http://schemas.openxmlformats.org/presentationml/2006/ole">
            <mc:AlternateContent xmlns:mc="http://schemas.openxmlformats.org/markup-compatibility/2006">
              <mc:Choice xmlns:v="urn:schemas-microsoft-com:vml" Requires="v">
                <p:oleObj spid="_x0000_s1068" name="Image" r:id="rId16" imgW="1069560" imgH="914400" progId="Photoshop.Image.16">
                  <p:embed/>
                </p:oleObj>
              </mc:Choice>
              <mc:Fallback>
                <p:oleObj name="Image" r:id="rId16" imgW="1069560" imgH="914400" progId="Photoshop.Image.16">
                  <p:embed/>
                  <p:pic>
                    <p:nvPicPr>
                      <p:cNvPr id="81" name="Object 80"/>
                      <p:cNvPicPr/>
                      <p:nvPr/>
                    </p:nvPicPr>
                    <p:blipFill>
                      <a:blip r:embed="rId17"/>
                      <a:stretch>
                        <a:fillRect/>
                      </a:stretch>
                    </p:blipFill>
                    <p:spPr>
                      <a:xfrm>
                        <a:off x="614370" y="5083031"/>
                        <a:ext cx="908134" cy="776091"/>
                      </a:xfrm>
                      <a:prstGeom prst="rect">
                        <a:avLst/>
                      </a:prstGeom>
                    </p:spPr>
                  </p:pic>
                </p:oleObj>
              </mc:Fallback>
            </mc:AlternateContent>
          </a:graphicData>
        </a:graphic>
      </p:graphicFrame>
      <p:cxnSp>
        <p:nvCxnSpPr>
          <p:cNvPr id="82" name="Straight Connector 81"/>
          <p:cNvCxnSpPr/>
          <p:nvPr/>
        </p:nvCxnSpPr>
        <p:spPr>
          <a:xfrm>
            <a:off x="6223685" y="3701840"/>
            <a:ext cx="0" cy="2762985"/>
          </a:xfrm>
          <a:prstGeom prst="line">
            <a:avLst/>
          </a:prstGeom>
          <a:ln w="19050">
            <a:solidFill>
              <a:srgbClr val="D7A029"/>
            </a:solidFill>
            <a:prstDash val="sysDot"/>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1676265" y="3479841"/>
            <a:ext cx="933269" cy="338554"/>
          </a:xfrm>
          <a:prstGeom prst="rect">
            <a:avLst/>
          </a:prstGeom>
          <a:noFill/>
        </p:spPr>
        <p:txBody>
          <a:bodyPr wrap="none" rtlCol="0">
            <a:spAutoFit/>
          </a:bodyPr>
          <a:lstStyle/>
          <a:p>
            <a:r>
              <a:rPr lang="en-IN" sz="1600" dirty="0">
                <a:solidFill>
                  <a:prstClr val="white"/>
                </a:solidFill>
              </a:rPr>
              <a:t>₹7589 Cr</a:t>
            </a:r>
          </a:p>
        </p:txBody>
      </p:sp>
      <p:sp>
        <p:nvSpPr>
          <p:cNvPr id="84" name="TextBox 83"/>
          <p:cNvSpPr txBox="1"/>
          <p:nvPr/>
        </p:nvSpPr>
        <p:spPr>
          <a:xfrm>
            <a:off x="745124" y="5115550"/>
            <a:ext cx="620683" cy="338554"/>
          </a:xfrm>
          <a:prstGeom prst="rect">
            <a:avLst/>
          </a:prstGeom>
          <a:noFill/>
        </p:spPr>
        <p:txBody>
          <a:bodyPr wrap="none" rtlCol="0">
            <a:spAutoFit/>
          </a:bodyPr>
          <a:lstStyle/>
          <a:p>
            <a:r>
              <a:rPr lang="en-IN" sz="1600" dirty="0">
                <a:solidFill>
                  <a:prstClr val="white"/>
                </a:solidFill>
              </a:rPr>
              <a:t>₹2 Cr</a:t>
            </a:r>
          </a:p>
        </p:txBody>
      </p:sp>
      <p:sp>
        <p:nvSpPr>
          <p:cNvPr id="85" name="TextBox 84"/>
          <p:cNvSpPr txBox="1"/>
          <p:nvPr/>
        </p:nvSpPr>
        <p:spPr>
          <a:xfrm>
            <a:off x="4663256" y="2844658"/>
            <a:ext cx="1141659" cy="338554"/>
          </a:xfrm>
          <a:prstGeom prst="rect">
            <a:avLst/>
          </a:prstGeom>
          <a:noFill/>
        </p:spPr>
        <p:txBody>
          <a:bodyPr wrap="none" rtlCol="0">
            <a:spAutoFit/>
          </a:bodyPr>
          <a:lstStyle/>
          <a:p>
            <a:r>
              <a:rPr lang="en-IN" sz="1600" dirty="0">
                <a:solidFill>
                  <a:prstClr val="white"/>
                </a:solidFill>
              </a:rPr>
              <a:t>₹102595 Cr</a:t>
            </a:r>
          </a:p>
        </p:txBody>
      </p:sp>
      <p:sp>
        <p:nvSpPr>
          <p:cNvPr id="86" name="TextBox 85"/>
          <p:cNvSpPr txBox="1"/>
          <p:nvPr/>
        </p:nvSpPr>
        <p:spPr>
          <a:xfrm>
            <a:off x="3803301" y="5090498"/>
            <a:ext cx="724878" cy="338554"/>
          </a:xfrm>
          <a:prstGeom prst="rect">
            <a:avLst/>
          </a:prstGeom>
          <a:noFill/>
        </p:spPr>
        <p:txBody>
          <a:bodyPr wrap="none" rtlCol="0">
            <a:spAutoFit/>
          </a:bodyPr>
          <a:lstStyle/>
          <a:p>
            <a:r>
              <a:rPr lang="en-IN" sz="1600" dirty="0">
                <a:solidFill>
                  <a:prstClr val="white"/>
                </a:solidFill>
              </a:rPr>
              <a:t>₹50 Cr</a:t>
            </a:r>
          </a:p>
        </p:txBody>
      </p:sp>
      <p:sp>
        <p:nvSpPr>
          <p:cNvPr id="87" name="TextBox 86"/>
          <p:cNvSpPr txBox="1"/>
          <p:nvPr/>
        </p:nvSpPr>
        <p:spPr>
          <a:xfrm>
            <a:off x="630390" y="5759794"/>
            <a:ext cx="850809" cy="276999"/>
          </a:xfrm>
          <a:prstGeom prst="rect">
            <a:avLst/>
          </a:prstGeom>
          <a:noFill/>
        </p:spPr>
        <p:txBody>
          <a:bodyPr wrap="none" rtlCol="0">
            <a:spAutoFit/>
          </a:bodyPr>
          <a:lstStyle/>
          <a:p>
            <a:pPr algn="ctr"/>
            <a:r>
              <a:rPr lang="en-IN" sz="1200" dirty="0">
                <a:solidFill>
                  <a:prstClr val="black"/>
                </a:solidFill>
              </a:rPr>
              <a:t>Sept. 2016</a:t>
            </a:r>
          </a:p>
        </p:txBody>
      </p:sp>
      <p:sp>
        <p:nvSpPr>
          <p:cNvPr id="88" name="TextBox 87"/>
          <p:cNvSpPr txBox="1"/>
          <p:nvPr/>
        </p:nvSpPr>
        <p:spPr>
          <a:xfrm>
            <a:off x="1766643" y="5760013"/>
            <a:ext cx="809837" cy="276999"/>
          </a:xfrm>
          <a:prstGeom prst="rect">
            <a:avLst/>
          </a:prstGeom>
          <a:noFill/>
        </p:spPr>
        <p:txBody>
          <a:bodyPr wrap="none" rtlCol="0">
            <a:spAutoFit/>
          </a:bodyPr>
          <a:lstStyle/>
          <a:p>
            <a:r>
              <a:rPr lang="en-IN" sz="1200" dirty="0">
                <a:solidFill>
                  <a:prstClr val="black"/>
                </a:solidFill>
              </a:rPr>
              <a:t>Dec. 2018</a:t>
            </a:r>
          </a:p>
        </p:txBody>
      </p:sp>
      <p:sp>
        <p:nvSpPr>
          <p:cNvPr id="89" name="TextBox 88"/>
          <p:cNvSpPr txBox="1"/>
          <p:nvPr/>
        </p:nvSpPr>
        <p:spPr>
          <a:xfrm>
            <a:off x="3761351" y="5729293"/>
            <a:ext cx="792205" cy="276999"/>
          </a:xfrm>
          <a:prstGeom prst="rect">
            <a:avLst/>
          </a:prstGeom>
          <a:noFill/>
        </p:spPr>
        <p:txBody>
          <a:bodyPr wrap="none" rtlCol="0">
            <a:spAutoFit/>
          </a:bodyPr>
          <a:lstStyle/>
          <a:p>
            <a:pPr algn="ctr"/>
            <a:r>
              <a:rPr lang="en-IN" sz="1200" dirty="0">
                <a:solidFill>
                  <a:prstClr val="black"/>
                </a:solidFill>
              </a:rPr>
              <a:t>Oct. 2016</a:t>
            </a:r>
          </a:p>
        </p:txBody>
      </p:sp>
      <p:sp>
        <p:nvSpPr>
          <p:cNvPr id="90" name="TextBox 89"/>
          <p:cNvSpPr txBox="1"/>
          <p:nvPr/>
        </p:nvSpPr>
        <p:spPr>
          <a:xfrm>
            <a:off x="4886615" y="5752018"/>
            <a:ext cx="809837" cy="276999"/>
          </a:xfrm>
          <a:prstGeom prst="rect">
            <a:avLst/>
          </a:prstGeom>
          <a:noFill/>
        </p:spPr>
        <p:txBody>
          <a:bodyPr wrap="none" rtlCol="0">
            <a:spAutoFit/>
          </a:bodyPr>
          <a:lstStyle/>
          <a:p>
            <a:r>
              <a:rPr lang="en-IN" sz="1200" dirty="0">
                <a:solidFill>
                  <a:prstClr val="black"/>
                </a:solidFill>
              </a:rPr>
              <a:t>Dec. 2018</a:t>
            </a:r>
          </a:p>
        </p:txBody>
      </p:sp>
      <p:sp>
        <p:nvSpPr>
          <p:cNvPr id="91" name="Rounded Rectangle 90"/>
          <p:cNvSpPr/>
          <p:nvPr/>
        </p:nvSpPr>
        <p:spPr>
          <a:xfrm>
            <a:off x="3704018" y="6042762"/>
            <a:ext cx="2151634" cy="422063"/>
          </a:xfrm>
          <a:prstGeom prst="roundRect">
            <a:avLst/>
          </a:prstGeom>
          <a:solidFill>
            <a:srgbClr val="E75E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92" name="TextBox 91"/>
          <p:cNvSpPr txBox="1"/>
          <p:nvPr/>
        </p:nvSpPr>
        <p:spPr>
          <a:xfrm>
            <a:off x="3945368" y="6048354"/>
            <a:ext cx="1707583" cy="369332"/>
          </a:xfrm>
          <a:prstGeom prst="rect">
            <a:avLst/>
          </a:prstGeom>
          <a:noFill/>
        </p:spPr>
        <p:txBody>
          <a:bodyPr wrap="none" rtlCol="0">
            <a:spAutoFit/>
          </a:bodyPr>
          <a:lstStyle/>
          <a:p>
            <a:r>
              <a:rPr lang="en-IN" dirty="0">
                <a:solidFill>
                  <a:prstClr val="white"/>
                </a:solidFill>
              </a:rPr>
              <a:t>UPI transactions</a:t>
            </a:r>
          </a:p>
        </p:txBody>
      </p:sp>
      <p:sp>
        <p:nvSpPr>
          <p:cNvPr id="95" name="Rounded Rectangle 94"/>
          <p:cNvSpPr/>
          <p:nvPr/>
        </p:nvSpPr>
        <p:spPr>
          <a:xfrm>
            <a:off x="547625" y="6063942"/>
            <a:ext cx="2151634" cy="382170"/>
          </a:xfrm>
          <a:prstGeom prst="roundRect">
            <a:avLst/>
          </a:prstGeom>
          <a:solidFill>
            <a:srgbClr val="2C9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96" name="TextBox 95"/>
          <p:cNvSpPr txBox="1"/>
          <p:nvPr/>
        </p:nvSpPr>
        <p:spPr>
          <a:xfrm>
            <a:off x="669463" y="6064961"/>
            <a:ext cx="1907958" cy="369332"/>
          </a:xfrm>
          <a:prstGeom prst="rect">
            <a:avLst/>
          </a:prstGeom>
          <a:noFill/>
        </p:spPr>
        <p:txBody>
          <a:bodyPr wrap="none" rtlCol="0">
            <a:spAutoFit/>
          </a:bodyPr>
          <a:lstStyle/>
          <a:p>
            <a:r>
              <a:rPr lang="en-IN" dirty="0">
                <a:solidFill>
                  <a:prstClr val="white"/>
                </a:solidFill>
              </a:rPr>
              <a:t>BHIM transactions</a:t>
            </a:r>
          </a:p>
        </p:txBody>
      </p:sp>
      <p:pic>
        <p:nvPicPr>
          <p:cNvPr id="98" name="Picture 97"/>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97563" y="3014309"/>
            <a:ext cx="1232465" cy="35604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00" name="Picture 99"/>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496614" y="2865050"/>
            <a:ext cx="972331" cy="43363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flipH="1">
            <a:off x="456699" y="2134281"/>
            <a:ext cx="5648265" cy="523220"/>
          </a:xfrm>
          <a:prstGeom prst="rect">
            <a:avLst/>
          </a:prstGeom>
          <a:noFill/>
        </p:spPr>
        <p:txBody>
          <a:bodyPr wrap="square" rtlCol="0">
            <a:spAutoFit/>
          </a:bodyPr>
          <a:lstStyle/>
          <a:p>
            <a:r>
              <a:rPr lang="en-IN" sz="2800" dirty="0">
                <a:solidFill>
                  <a:srgbClr val="D7A02E"/>
                </a:solidFill>
              </a:rPr>
              <a:t>A Quantum Leap in Digital Payments</a:t>
            </a:r>
            <a:r>
              <a:rPr lang="en-IN" sz="2800" b="1" dirty="0">
                <a:solidFill>
                  <a:srgbClr val="D7A02E"/>
                </a:solidFill>
              </a:rPr>
              <a:t> </a:t>
            </a:r>
            <a:endParaRPr lang="en-IN" sz="2800" dirty="0">
              <a:solidFill>
                <a:prstClr val="black"/>
              </a:solidFill>
            </a:endParaRPr>
          </a:p>
        </p:txBody>
      </p:sp>
      <p:pic>
        <p:nvPicPr>
          <p:cNvPr id="50" name="Picture 49"/>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100952" y="977892"/>
            <a:ext cx="1708797" cy="1708797"/>
          </a:xfrm>
          <a:prstGeom prst="rect">
            <a:avLst/>
          </a:prstGeom>
        </p:spPr>
      </p:pic>
      <p:pic>
        <p:nvPicPr>
          <p:cNvPr id="51" name="Picture 50"/>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0582896" y="138366"/>
            <a:ext cx="1399553" cy="338785"/>
          </a:xfrm>
          <a:prstGeom prst="rect">
            <a:avLst/>
          </a:prstGeom>
        </p:spPr>
      </p:pic>
    </p:spTree>
    <p:extLst>
      <p:ext uri="{BB962C8B-B14F-4D97-AF65-F5344CB8AC3E}">
        <p14:creationId xmlns:p14="http://schemas.microsoft.com/office/powerpoint/2010/main" val="940152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28800"/>
            <a:ext cx="11658599" cy="4896544"/>
          </a:xfrm>
        </p:spPr>
        <p:txBody>
          <a:bodyPr>
            <a:normAutofit/>
          </a:bodyPr>
          <a:lstStyle/>
          <a:p>
            <a:pPr marL="0" indent="0">
              <a:buNone/>
            </a:pPr>
            <a:r>
              <a:rPr lang="en-US" b="1" dirty="0"/>
              <a:t>    1. Soil Health Management</a:t>
            </a:r>
          </a:p>
          <a:p>
            <a:pPr lvl="1" algn="just"/>
            <a:r>
              <a:rPr lang="en-US" dirty="0"/>
              <a:t>Setting up of new soil testing laboratories and strengthening the existing labs.</a:t>
            </a:r>
          </a:p>
          <a:p>
            <a:pPr marL="0" indent="0">
              <a:buNone/>
            </a:pPr>
            <a:r>
              <a:rPr lang="en-US" b="1" dirty="0"/>
              <a:t>    2. Pradhan </a:t>
            </a:r>
            <a:r>
              <a:rPr lang="en-US" b="1" dirty="0" err="1"/>
              <a:t>Mantri</a:t>
            </a:r>
            <a:r>
              <a:rPr lang="en-US" b="1" dirty="0"/>
              <a:t> </a:t>
            </a:r>
            <a:r>
              <a:rPr lang="en-US" b="1" dirty="0" err="1"/>
              <a:t>Krishi</a:t>
            </a:r>
            <a:r>
              <a:rPr lang="en-US" b="1" dirty="0"/>
              <a:t> </a:t>
            </a:r>
            <a:r>
              <a:rPr lang="en-US" b="1" dirty="0" err="1"/>
              <a:t>Sinchayee</a:t>
            </a:r>
            <a:r>
              <a:rPr lang="en-US" b="1" dirty="0"/>
              <a:t> </a:t>
            </a:r>
            <a:r>
              <a:rPr lang="en-US" b="1" dirty="0" err="1"/>
              <a:t>Yojana</a:t>
            </a:r>
            <a:r>
              <a:rPr lang="en-US" b="1" dirty="0"/>
              <a:t> (PMKSY)</a:t>
            </a:r>
          </a:p>
          <a:p>
            <a:pPr marL="301943" lvl="1" indent="0" algn="just">
              <a:buNone/>
            </a:pPr>
            <a:r>
              <a:rPr lang="en-US" dirty="0"/>
              <a:t>Drought and increasing irrigation</a:t>
            </a:r>
          </a:p>
          <a:p>
            <a:pPr marL="301943" lvl="1" indent="0" algn="just">
              <a:buNone/>
            </a:pPr>
            <a:endParaRPr lang="en-US" b="1" dirty="0"/>
          </a:p>
          <a:p>
            <a:pPr marL="301943" lvl="1" indent="0" algn="just">
              <a:buNone/>
            </a:pPr>
            <a:r>
              <a:rPr lang="en-US" b="1" dirty="0"/>
              <a:t>3. National Food Security Mission (NFSM)</a:t>
            </a:r>
            <a:endParaRPr lang="en-US" dirty="0"/>
          </a:p>
          <a:p>
            <a:pPr lvl="1" algn="just"/>
            <a:r>
              <a:rPr lang="en-US" dirty="0"/>
              <a:t>Promotes &amp; extends improved technologies, i.e., Seed, Micro Nutrient, Soil Amendments, Integrated Pest Management, Farm Machinery &amp; Implements, Irrigation Devices, Capacity Building of Farmers. </a:t>
            </a:r>
          </a:p>
          <a:p>
            <a:pPr marL="301943" lvl="1" indent="0" algn="just">
              <a:buNone/>
            </a:pPr>
            <a:endParaRPr lang="en-US" dirty="0"/>
          </a:p>
        </p:txBody>
      </p:sp>
      <p:sp>
        <p:nvSpPr>
          <p:cNvPr id="2" name="Title 1"/>
          <p:cNvSpPr>
            <a:spLocks noGrp="1"/>
          </p:cNvSpPr>
          <p:nvPr>
            <p:ph type="title"/>
          </p:nvPr>
        </p:nvSpPr>
        <p:spPr/>
        <p:txBody>
          <a:bodyPr/>
          <a:lstStyle/>
          <a:p>
            <a:r>
              <a:rPr lang="en-US" dirty="0"/>
              <a:t>Few Other Schemes</a:t>
            </a:r>
          </a:p>
        </p:txBody>
      </p:sp>
    </p:spTree>
    <p:extLst>
      <p:ext uri="{BB962C8B-B14F-4D97-AF65-F5344CB8AC3E}">
        <p14:creationId xmlns:p14="http://schemas.microsoft.com/office/powerpoint/2010/main" val="2722648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a:t>3. e-NAM</a:t>
            </a:r>
            <a:endParaRPr lang="en-US" dirty="0"/>
          </a:p>
          <a:p>
            <a:pPr marL="0" indent="0">
              <a:buNone/>
            </a:pPr>
            <a:r>
              <a:rPr lang="en-US" b="1" dirty="0"/>
              <a:t>4. Pradhan </a:t>
            </a:r>
            <a:r>
              <a:rPr lang="en-US" b="1" dirty="0" err="1"/>
              <a:t>Mantri</a:t>
            </a:r>
            <a:r>
              <a:rPr lang="en-US" b="1" dirty="0"/>
              <a:t> </a:t>
            </a:r>
            <a:r>
              <a:rPr lang="en-US" b="1" dirty="0" err="1"/>
              <a:t>Fasal</a:t>
            </a:r>
            <a:r>
              <a:rPr lang="en-US" b="1" dirty="0"/>
              <a:t> </a:t>
            </a:r>
            <a:r>
              <a:rPr lang="en-US" b="1" dirty="0" err="1"/>
              <a:t>Bima</a:t>
            </a:r>
            <a:r>
              <a:rPr lang="en-US" b="1" dirty="0"/>
              <a:t> </a:t>
            </a:r>
            <a:r>
              <a:rPr lang="en-US" b="1" dirty="0" err="1"/>
              <a:t>Yojana</a:t>
            </a:r>
            <a:r>
              <a:rPr lang="en-US" b="1" dirty="0"/>
              <a:t> (PMFBY)</a:t>
            </a:r>
          </a:p>
          <a:p>
            <a:pPr lvl="1"/>
            <a:r>
              <a:rPr lang="en-US" dirty="0"/>
              <a:t>Available to farmers at very low rates of premium. </a:t>
            </a:r>
          </a:p>
          <a:p>
            <a:pPr lvl="1"/>
            <a:r>
              <a:rPr lang="en-US" dirty="0"/>
              <a:t>Farmers to get full insurance. No capping of sum insured. </a:t>
            </a:r>
          </a:p>
          <a:p>
            <a:pPr lvl="1"/>
            <a:r>
              <a:rPr lang="en-US" dirty="0"/>
              <a:t>Insurance cover at all stages of crop cycle.</a:t>
            </a:r>
          </a:p>
          <a:p>
            <a:pPr lvl="1"/>
            <a:r>
              <a:rPr lang="en-US" dirty="0"/>
              <a:t>Focus on covering non-</a:t>
            </a:r>
            <a:r>
              <a:rPr lang="en-US" dirty="0" err="1"/>
              <a:t>loanee</a:t>
            </a:r>
            <a:r>
              <a:rPr lang="en-US" dirty="0"/>
              <a:t> along with </a:t>
            </a:r>
            <a:r>
              <a:rPr lang="en-US" dirty="0" err="1"/>
              <a:t>loanee</a:t>
            </a:r>
            <a:r>
              <a:rPr lang="en-US" dirty="0"/>
              <a:t> farmers. </a:t>
            </a:r>
          </a:p>
          <a:p>
            <a:pPr lvl="1"/>
            <a:r>
              <a:rPr lang="en-US" dirty="0"/>
              <a:t>Target for area coverage 40% (2017-18) and 50% (2018-19)</a:t>
            </a:r>
          </a:p>
        </p:txBody>
      </p:sp>
      <p:sp>
        <p:nvSpPr>
          <p:cNvPr id="2" name="Title 1"/>
          <p:cNvSpPr>
            <a:spLocks noGrp="1"/>
          </p:cNvSpPr>
          <p:nvPr>
            <p:ph type="title"/>
          </p:nvPr>
        </p:nvSpPr>
        <p:spPr>
          <a:xfrm>
            <a:off x="1981200" y="185561"/>
            <a:ext cx="8229600" cy="1252728"/>
          </a:xfrm>
        </p:spPr>
        <p:txBody>
          <a:bodyPr/>
          <a:lstStyle/>
          <a:p>
            <a:r>
              <a:rPr lang="en-US" b="1" dirty="0"/>
              <a:t>Flagship Schemes</a:t>
            </a:r>
          </a:p>
        </p:txBody>
      </p:sp>
    </p:spTree>
    <p:extLst>
      <p:ext uri="{BB962C8B-B14F-4D97-AF65-F5344CB8AC3E}">
        <p14:creationId xmlns:p14="http://schemas.microsoft.com/office/powerpoint/2010/main" val="3003491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1" y="1777567"/>
            <a:ext cx="8229599" cy="4747777"/>
          </a:xfrm>
        </p:spPr>
        <p:txBody>
          <a:bodyPr>
            <a:normAutofit fontScale="92500" lnSpcReduction="10000"/>
          </a:bodyPr>
          <a:lstStyle/>
          <a:p>
            <a:pPr marL="0" indent="0">
              <a:spcBef>
                <a:spcPts val="1800"/>
              </a:spcBef>
              <a:buNone/>
            </a:pPr>
            <a:r>
              <a:rPr lang="en-US" b="1" dirty="0"/>
              <a:t>6. . </a:t>
            </a:r>
            <a:r>
              <a:rPr lang="en-US" b="1" dirty="0" err="1"/>
              <a:t>Rashtriya</a:t>
            </a:r>
            <a:r>
              <a:rPr lang="en-US" b="1" dirty="0"/>
              <a:t> </a:t>
            </a:r>
            <a:r>
              <a:rPr lang="en-US" b="1" dirty="0" err="1"/>
              <a:t>Krishi</a:t>
            </a:r>
            <a:r>
              <a:rPr lang="en-US" b="1" dirty="0"/>
              <a:t> Vikas </a:t>
            </a:r>
            <a:r>
              <a:rPr lang="en-US" b="1" dirty="0" err="1"/>
              <a:t>Yojana</a:t>
            </a:r>
            <a:r>
              <a:rPr lang="en-US" b="1" dirty="0"/>
              <a:t> (RKVY - RAFTAAR)</a:t>
            </a:r>
          </a:p>
          <a:p>
            <a:pPr lvl="1" algn="just"/>
            <a:r>
              <a:rPr lang="en-US" dirty="0" err="1"/>
              <a:t>Incentivise</a:t>
            </a:r>
            <a:r>
              <a:rPr lang="en-US" dirty="0"/>
              <a:t> States to increase public investment in agriculture &amp; allied sectors </a:t>
            </a:r>
          </a:p>
          <a:p>
            <a:pPr lvl="1" algn="just"/>
            <a:r>
              <a:rPr lang="en-US" dirty="0"/>
              <a:t>Provide flexibility &amp; autonomy to States in process of planning and executing schemes.</a:t>
            </a:r>
          </a:p>
          <a:p>
            <a:pPr lvl="1" algn="just"/>
            <a:r>
              <a:rPr lang="en-US" dirty="0"/>
              <a:t>Focus on pre and post-harvest infrastructure, integrated value chains </a:t>
            </a:r>
          </a:p>
          <a:p>
            <a:pPr marL="0" indent="0">
              <a:buNone/>
            </a:pPr>
            <a:r>
              <a:rPr lang="en-US" b="1" dirty="0"/>
              <a:t>7. Mission for Integrated Development of Horticulture (MIDH)</a:t>
            </a:r>
          </a:p>
          <a:p>
            <a:pPr lvl="1" algn="just"/>
            <a:r>
              <a:rPr lang="en-US" dirty="0"/>
              <a:t>Launched on 1st April 2014 for holistic growth of horticulture sector.</a:t>
            </a:r>
          </a:p>
          <a:p>
            <a:pPr lvl="1" algn="just"/>
            <a:r>
              <a:rPr lang="en-US" dirty="0"/>
              <a:t>Includes supply of quality planting material, technology promotion, productivity improvement, human resource development, creation of post-harvest management infrastructure.</a:t>
            </a:r>
          </a:p>
        </p:txBody>
      </p:sp>
      <p:sp>
        <p:nvSpPr>
          <p:cNvPr id="2" name="Title 1"/>
          <p:cNvSpPr>
            <a:spLocks noGrp="1"/>
          </p:cNvSpPr>
          <p:nvPr>
            <p:ph type="title"/>
          </p:nvPr>
        </p:nvSpPr>
        <p:spPr/>
        <p:txBody>
          <a:bodyPr/>
          <a:lstStyle/>
          <a:p>
            <a:r>
              <a:rPr lang="en-US" dirty="0"/>
              <a:t>Flagship Schemes</a:t>
            </a:r>
          </a:p>
        </p:txBody>
      </p:sp>
    </p:spTree>
    <p:extLst>
      <p:ext uri="{BB962C8B-B14F-4D97-AF65-F5344CB8AC3E}">
        <p14:creationId xmlns:p14="http://schemas.microsoft.com/office/powerpoint/2010/main" val="85243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585FC8-9564-4955-A57B-5AFF392AC08C}"/>
              </a:ext>
            </a:extLst>
          </p:cNvPr>
          <p:cNvSpPr>
            <a:spLocks noGrp="1"/>
          </p:cNvSpPr>
          <p:nvPr>
            <p:ph type="title"/>
          </p:nvPr>
        </p:nvSpPr>
        <p:spPr>
          <a:xfrm>
            <a:off x="457201" y="304800"/>
            <a:ext cx="10358120" cy="304800"/>
          </a:xfrm>
        </p:spPr>
        <p:txBody>
          <a:bodyPr/>
          <a:lstStyle/>
          <a:p>
            <a:endParaRPr lang="en-IN" dirty="0"/>
          </a:p>
        </p:txBody>
      </p:sp>
      <p:sp>
        <p:nvSpPr>
          <p:cNvPr id="7" name="Text Placeholder 6">
            <a:extLst>
              <a:ext uri="{FF2B5EF4-FFF2-40B4-BE49-F238E27FC236}">
                <a16:creationId xmlns:a16="http://schemas.microsoft.com/office/drawing/2014/main" id="{90CCCA02-3500-4F09-956B-4CF615DBF128}"/>
              </a:ext>
            </a:extLst>
          </p:cNvPr>
          <p:cNvSpPr>
            <a:spLocks noGrp="1"/>
          </p:cNvSpPr>
          <p:nvPr>
            <p:ph type="body" idx="1"/>
          </p:nvPr>
        </p:nvSpPr>
        <p:spPr>
          <a:xfrm>
            <a:off x="457201" y="838200"/>
            <a:ext cx="10817858" cy="4431983"/>
          </a:xfrm>
        </p:spPr>
        <p:txBody>
          <a:bodyPr/>
          <a:lstStyle/>
          <a:p>
            <a:r>
              <a:rPr lang="en-IN" sz="3600" dirty="0"/>
              <a:t>The word rural:</a:t>
            </a:r>
          </a:p>
          <a:p>
            <a:r>
              <a:rPr lang="en-IN" sz="3600" dirty="0"/>
              <a:t>Places away from towns and </a:t>
            </a:r>
            <a:r>
              <a:rPr lang="en-IN" sz="3600" dirty="0" err="1"/>
              <a:t>cities,or</a:t>
            </a:r>
            <a:r>
              <a:rPr lang="en-IN" sz="3600" dirty="0"/>
              <a:t> a group of people who are traditionalists in </a:t>
            </a:r>
            <a:r>
              <a:rPr lang="en-IN" sz="3600" dirty="0" err="1"/>
              <a:t>outlook,rooted</a:t>
            </a:r>
            <a:r>
              <a:rPr lang="en-IN" sz="3600" dirty="0"/>
              <a:t> to their land and people who resist change.</a:t>
            </a:r>
          </a:p>
          <a:p>
            <a:endParaRPr lang="en-IN" sz="3600" dirty="0"/>
          </a:p>
          <a:p>
            <a:r>
              <a:rPr lang="en-IN" sz="3600" dirty="0"/>
              <a:t>Villages are the heart of India .</a:t>
            </a:r>
          </a:p>
          <a:p>
            <a:r>
              <a:rPr lang="en-IN" sz="3600" dirty="0"/>
              <a:t>75% of India’s population is in rural </a:t>
            </a:r>
            <a:r>
              <a:rPr lang="en-IN" sz="3600" dirty="0" err="1"/>
              <a:t>areas,having</a:t>
            </a:r>
            <a:r>
              <a:rPr lang="en-IN" sz="3600" dirty="0"/>
              <a:t> 13.5 crore households.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08228"/>
            <a:ext cx="8239759" cy="1300480"/>
          </a:xfrm>
          <a:prstGeom prst="rect">
            <a:avLst/>
          </a:prstGeom>
        </p:spPr>
        <p:txBody>
          <a:bodyPr vert="horz" wrap="square" lIns="0" tIns="88900" rIns="0" bIns="0" rtlCol="0">
            <a:spAutoFit/>
          </a:bodyPr>
          <a:lstStyle/>
          <a:p>
            <a:pPr marL="12700" marR="5080">
              <a:lnSpc>
                <a:spcPts val="4750"/>
              </a:lnSpc>
              <a:spcBef>
                <a:spcPts val="700"/>
              </a:spcBef>
            </a:pPr>
            <a:r>
              <a:rPr spc="-25" dirty="0"/>
              <a:t>Swarnjayanti </a:t>
            </a:r>
            <a:r>
              <a:rPr spc="-20" dirty="0"/>
              <a:t>Gram </a:t>
            </a:r>
            <a:r>
              <a:rPr spc="-45" dirty="0"/>
              <a:t>Swarozgar </a:t>
            </a:r>
            <a:r>
              <a:rPr spc="-55" dirty="0"/>
              <a:t>Yojana  </a:t>
            </a:r>
            <a:r>
              <a:rPr spc="-5" dirty="0"/>
              <a:t>(SGSY)</a:t>
            </a:r>
          </a:p>
        </p:txBody>
      </p:sp>
      <p:sp>
        <p:nvSpPr>
          <p:cNvPr id="3" name="object 3"/>
          <p:cNvSpPr/>
          <p:nvPr/>
        </p:nvSpPr>
        <p:spPr>
          <a:xfrm>
            <a:off x="1804416" y="1676400"/>
            <a:ext cx="4291584" cy="43434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251828" y="2049888"/>
            <a:ext cx="4671060" cy="662305"/>
          </a:xfrm>
          <a:prstGeom prst="rect">
            <a:avLst/>
          </a:prstGeom>
        </p:spPr>
        <p:txBody>
          <a:bodyPr vert="horz" wrap="square" lIns="0" tIns="56515" rIns="0" bIns="0" rtlCol="0">
            <a:spAutoFit/>
          </a:bodyPr>
          <a:lstStyle/>
          <a:p>
            <a:pPr marL="241300" indent="-228600">
              <a:lnSpc>
                <a:spcPct val="100000"/>
              </a:lnSpc>
              <a:spcBef>
                <a:spcPts val="445"/>
              </a:spcBef>
              <a:buFont typeface="Arial"/>
              <a:buChar char="•"/>
              <a:tabLst>
                <a:tab pos="240665" algn="l"/>
                <a:tab pos="241300" algn="l"/>
              </a:tabLst>
            </a:pPr>
            <a:r>
              <a:rPr sz="1800" spc="-5" dirty="0">
                <a:latin typeface="Calibri"/>
                <a:cs typeface="Calibri"/>
              </a:rPr>
              <a:t>Self employment </a:t>
            </a:r>
            <a:r>
              <a:rPr sz="1800" spc="-10" dirty="0">
                <a:latin typeface="Calibri"/>
                <a:cs typeface="Calibri"/>
              </a:rPr>
              <a:t>programme </a:t>
            </a:r>
            <a:r>
              <a:rPr sz="1800" spc="-15" dirty="0">
                <a:latin typeface="Calibri"/>
                <a:cs typeface="Calibri"/>
              </a:rPr>
              <a:t>for </a:t>
            </a:r>
            <a:r>
              <a:rPr sz="1800" dirty="0">
                <a:latin typeface="Calibri"/>
                <a:cs typeface="Calibri"/>
              </a:rPr>
              <a:t>the </a:t>
            </a:r>
            <a:r>
              <a:rPr sz="1800" spc="-10" dirty="0">
                <a:latin typeface="Calibri"/>
                <a:cs typeface="Calibri"/>
              </a:rPr>
              <a:t>rural</a:t>
            </a:r>
            <a:r>
              <a:rPr sz="1800" spc="10" dirty="0">
                <a:latin typeface="Calibri"/>
                <a:cs typeface="Calibri"/>
              </a:rPr>
              <a:t> </a:t>
            </a:r>
            <a:r>
              <a:rPr sz="1800" spc="-40" dirty="0">
                <a:latin typeface="Calibri"/>
                <a:cs typeface="Calibri"/>
              </a:rPr>
              <a:t>poor.</a:t>
            </a:r>
            <a:endParaRPr sz="1800">
              <a:latin typeface="Calibri"/>
              <a:cs typeface="Calibri"/>
            </a:endParaRPr>
          </a:p>
          <a:p>
            <a:pPr marL="241300" indent="-228600">
              <a:lnSpc>
                <a:spcPct val="100000"/>
              </a:lnSpc>
              <a:spcBef>
                <a:spcPts val="345"/>
              </a:spcBef>
              <a:buFont typeface="Arial"/>
              <a:buChar char="•"/>
              <a:tabLst>
                <a:tab pos="240665" algn="l"/>
                <a:tab pos="241300" algn="l"/>
                <a:tab pos="809625" algn="l"/>
              </a:tabLst>
            </a:pPr>
            <a:r>
              <a:rPr sz="1800" spc="-5" dirty="0">
                <a:latin typeface="Calibri"/>
                <a:cs typeface="Calibri"/>
              </a:rPr>
              <a:t>The	</a:t>
            </a:r>
            <a:r>
              <a:rPr sz="1800" spc="-10" dirty="0">
                <a:latin typeface="Calibri"/>
                <a:cs typeface="Calibri"/>
              </a:rPr>
              <a:t>assisted</a:t>
            </a:r>
            <a:endParaRPr sz="1800">
              <a:latin typeface="Calibri"/>
              <a:cs typeface="Calibri"/>
            </a:endParaRPr>
          </a:p>
        </p:txBody>
      </p:sp>
      <p:sp>
        <p:nvSpPr>
          <p:cNvPr id="5" name="object 5"/>
          <p:cNvSpPr txBox="1"/>
          <p:nvPr/>
        </p:nvSpPr>
        <p:spPr>
          <a:xfrm>
            <a:off x="8007857" y="2411933"/>
            <a:ext cx="3267075" cy="300355"/>
          </a:xfrm>
          <a:prstGeom prst="rect">
            <a:avLst/>
          </a:prstGeom>
        </p:spPr>
        <p:txBody>
          <a:bodyPr vert="horz" wrap="square" lIns="0" tIns="12700" rIns="0" bIns="0" rtlCol="0">
            <a:spAutoFit/>
          </a:bodyPr>
          <a:lstStyle/>
          <a:p>
            <a:pPr marL="12700">
              <a:lnSpc>
                <a:spcPct val="100000"/>
              </a:lnSpc>
              <a:spcBef>
                <a:spcPts val="100"/>
              </a:spcBef>
              <a:tabLst>
                <a:tab pos="952500" algn="l"/>
                <a:tab pos="2403475" algn="l"/>
                <a:tab pos="3019425" algn="l"/>
              </a:tabLst>
            </a:pPr>
            <a:r>
              <a:rPr sz="1800" spc="-35" dirty="0">
                <a:latin typeface="Calibri"/>
                <a:cs typeface="Calibri"/>
              </a:rPr>
              <a:t>f</a:t>
            </a:r>
            <a:r>
              <a:rPr sz="1800" dirty="0">
                <a:latin typeface="Calibri"/>
                <a:cs typeface="Calibri"/>
              </a:rPr>
              <a:t>am</a:t>
            </a:r>
            <a:r>
              <a:rPr sz="1800" spc="-10" dirty="0">
                <a:latin typeface="Calibri"/>
                <a:cs typeface="Calibri"/>
              </a:rPr>
              <a:t>ili</a:t>
            </a:r>
            <a:r>
              <a:rPr sz="1800" dirty="0">
                <a:latin typeface="Calibri"/>
                <a:cs typeface="Calibri"/>
              </a:rPr>
              <a:t>es	</a:t>
            </a:r>
            <a:r>
              <a:rPr sz="1800" spc="-10" dirty="0">
                <a:latin typeface="Calibri"/>
                <a:cs typeface="Calibri"/>
              </a:rPr>
              <a:t>(</a:t>
            </a:r>
            <a:r>
              <a:rPr sz="1800" spc="-15" dirty="0">
                <a:latin typeface="Calibri"/>
                <a:cs typeface="Calibri"/>
              </a:rPr>
              <a:t>S</a:t>
            </a:r>
            <a:r>
              <a:rPr sz="1800" spc="-30" dirty="0">
                <a:latin typeface="Calibri"/>
                <a:cs typeface="Calibri"/>
              </a:rPr>
              <a:t>w</a:t>
            </a:r>
            <a:r>
              <a:rPr sz="1800" dirty="0">
                <a:latin typeface="Calibri"/>
                <a:cs typeface="Calibri"/>
              </a:rPr>
              <a:t>a</a:t>
            </a:r>
            <a:r>
              <a:rPr sz="1800" spc="-20" dirty="0">
                <a:latin typeface="Calibri"/>
                <a:cs typeface="Calibri"/>
              </a:rPr>
              <a:t>r</a:t>
            </a:r>
            <a:r>
              <a:rPr sz="1800" spc="-30" dirty="0">
                <a:latin typeface="Calibri"/>
                <a:cs typeface="Calibri"/>
              </a:rPr>
              <a:t>o</a:t>
            </a:r>
            <a:r>
              <a:rPr sz="1800" spc="-20" dirty="0">
                <a:latin typeface="Calibri"/>
                <a:cs typeface="Calibri"/>
              </a:rPr>
              <a:t>z</a:t>
            </a:r>
            <a:r>
              <a:rPr sz="1800" spc="-35" dirty="0">
                <a:latin typeface="Calibri"/>
                <a:cs typeface="Calibri"/>
              </a:rPr>
              <a:t>g</a:t>
            </a:r>
            <a:r>
              <a:rPr sz="1800" dirty="0">
                <a:latin typeface="Calibri"/>
                <a:cs typeface="Calibri"/>
              </a:rPr>
              <a:t>ar</a:t>
            </a:r>
            <a:r>
              <a:rPr sz="1800" spc="-15" dirty="0">
                <a:latin typeface="Calibri"/>
                <a:cs typeface="Calibri"/>
              </a:rPr>
              <a:t>i</a:t>
            </a:r>
            <a:r>
              <a:rPr sz="1800" spc="-5" dirty="0">
                <a:latin typeface="Calibri"/>
                <a:cs typeface="Calibri"/>
              </a:rPr>
              <a:t>s</a:t>
            </a:r>
            <a:r>
              <a:rPr sz="1800" dirty="0">
                <a:latin typeface="Calibri"/>
                <a:cs typeface="Calibri"/>
              </a:rPr>
              <a:t>)	m</a:t>
            </a:r>
            <a:r>
              <a:rPr sz="1800" spc="-40" dirty="0">
                <a:latin typeface="Calibri"/>
                <a:cs typeface="Calibri"/>
              </a:rPr>
              <a:t>a</a:t>
            </a:r>
            <a:r>
              <a:rPr sz="1800" dirty="0">
                <a:latin typeface="Calibri"/>
                <a:cs typeface="Calibri"/>
              </a:rPr>
              <a:t>y	be</a:t>
            </a:r>
            <a:endParaRPr sz="1800">
              <a:latin typeface="Calibri"/>
              <a:cs typeface="Calibri"/>
            </a:endParaRPr>
          </a:p>
        </p:txBody>
      </p:sp>
      <p:sp>
        <p:nvSpPr>
          <p:cNvPr id="6" name="object 6"/>
          <p:cNvSpPr txBox="1">
            <a:spLocks noGrp="1"/>
          </p:cNvSpPr>
          <p:nvPr>
            <p:ph type="body" idx="1"/>
          </p:nvPr>
        </p:nvSpPr>
        <p:spPr>
          <a:prstGeom prst="rect">
            <a:avLst/>
          </a:prstGeom>
        </p:spPr>
        <p:txBody>
          <a:bodyPr vert="horz" wrap="square" lIns="0" tIns="58419" rIns="0" bIns="0" rtlCol="0">
            <a:spAutoFit/>
          </a:bodyPr>
          <a:lstStyle/>
          <a:p>
            <a:pPr marL="241300" algn="just">
              <a:lnSpc>
                <a:spcPct val="100000"/>
              </a:lnSpc>
              <a:spcBef>
                <a:spcPts val="459"/>
              </a:spcBef>
            </a:pPr>
            <a:r>
              <a:rPr spc="-5" dirty="0"/>
              <a:t>individuals or </a:t>
            </a:r>
            <a:r>
              <a:rPr spc="-10" dirty="0"/>
              <a:t>groups </a:t>
            </a:r>
            <a:r>
              <a:rPr spc="-5" dirty="0"/>
              <a:t>(Self-Help</a:t>
            </a:r>
            <a:r>
              <a:rPr spc="70" dirty="0"/>
              <a:t> </a:t>
            </a:r>
            <a:r>
              <a:rPr spc="-10" dirty="0"/>
              <a:t>Groups).</a:t>
            </a:r>
          </a:p>
          <a:p>
            <a:pPr marL="241300" indent="-228600" algn="just">
              <a:lnSpc>
                <a:spcPct val="100000"/>
              </a:lnSpc>
              <a:spcBef>
                <a:spcPts val="360"/>
              </a:spcBef>
              <a:buFont typeface="Arial"/>
              <a:buChar char="•"/>
              <a:tabLst>
                <a:tab pos="241300" algn="l"/>
              </a:tabLst>
            </a:pPr>
            <a:r>
              <a:rPr spc="-5" dirty="0"/>
              <a:t>Emphasis is </a:t>
            </a:r>
            <a:r>
              <a:rPr dirty="0"/>
              <a:t>on the </a:t>
            </a:r>
            <a:r>
              <a:rPr spc="-10" dirty="0"/>
              <a:t>group</a:t>
            </a:r>
            <a:r>
              <a:rPr spc="40" dirty="0"/>
              <a:t> </a:t>
            </a:r>
            <a:r>
              <a:rPr spc="-10" dirty="0"/>
              <a:t>approach</a:t>
            </a:r>
          </a:p>
          <a:p>
            <a:pPr marL="241300" marR="5080" indent="-228600" algn="just">
              <a:lnSpc>
                <a:spcPct val="70000"/>
              </a:lnSpc>
              <a:spcBef>
                <a:spcPts val="994"/>
              </a:spcBef>
              <a:buFont typeface="Arial"/>
              <a:buChar char="•"/>
              <a:tabLst>
                <a:tab pos="241300" algn="l"/>
              </a:tabLst>
            </a:pPr>
            <a:r>
              <a:rPr spc="-80" dirty="0"/>
              <a:t>To </a:t>
            </a:r>
            <a:r>
              <a:rPr spc="-5" dirty="0"/>
              <a:t>bring </a:t>
            </a:r>
            <a:r>
              <a:rPr dirty="0"/>
              <a:t>the </a:t>
            </a:r>
            <a:r>
              <a:rPr spc="-10" dirty="0"/>
              <a:t>assisted </a:t>
            </a:r>
            <a:r>
              <a:rPr spc="-5" dirty="0"/>
              <a:t>poor </a:t>
            </a:r>
            <a:r>
              <a:rPr spc="-10" dirty="0"/>
              <a:t>families </a:t>
            </a:r>
            <a:r>
              <a:rPr spc="-5" dirty="0"/>
              <a:t>above the  poverty line by </a:t>
            </a:r>
            <a:r>
              <a:rPr spc="-10" dirty="0"/>
              <a:t>providing </a:t>
            </a:r>
            <a:r>
              <a:rPr dirty="0"/>
              <a:t>them </a:t>
            </a:r>
            <a:r>
              <a:rPr spc="-10" dirty="0"/>
              <a:t>income generating  </a:t>
            </a:r>
            <a:r>
              <a:rPr spc="-5" dirty="0"/>
              <a:t>assets </a:t>
            </a:r>
            <a:r>
              <a:rPr spc="-10" dirty="0"/>
              <a:t>through </a:t>
            </a:r>
            <a:r>
              <a:rPr dirty="0"/>
              <a:t>a mix </a:t>
            </a:r>
            <a:r>
              <a:rPr spc="-5" dirty="0"/>
              <a:t>of bank </a:t>
            </a:r>
            <a:r>
              <a:rPr spc="-10" dirty="0"/>
              <a:t>credits </a:t>
            </a:r>
            <a:r>
              <a:rPr dirty="0"/>
              <a:t>and  </a:t>
            </a:r>
            <a:r>
              <a:rPr spc="-5" dirty="0"/>
              <a:t>government</a:t>
            </a:r>
            <a:r>
              <a:rPr spc="-15" dirty="0"/>
              <a:t> </a:t>
            </a:r>
            <a:r>
              <a:rPr spc="-20" dirty="0"/>
              <a:t>subsidy.</a:t>
            </a:r>
          </a:p>
        </p:txBody>
      </p:sp>
      <p:sp>
        <p:nvSpPr>
          <p:cNvPr id="7" name="object 7"/>
          <p:cNvSpPr txBox="1"/>
          <p:nvPr/>
        </p:nvSpPr>
        <p:spPr>
          <a:xfrm>
            <a:off x="6251828" y="4138041"/>
            <a:ext cx="5024120" cy="1388110"/>
          </a:xfrm>
          <a:prstGeom prst="rect">
            <a:avLst/>
          </a:prstGeom>
        </p:spPr>
        <p:txBody>
          <a:bodyPr vert="horz" wrap="square" lIns="0" tIns="94615" rIns="0" bIns="0" rtlCol="0">
            <a:spAutoFit/>
          </a:bodyPr>
          <a:lstStyle/>
          <a:p>
            <a:pPr marL="241300" marR="5080" indent="-228600" algn="just">
              <a:lnSpc>
                <a:spcPct val="70000"/>
              </a:lnSpc>
              <a:spcBef>
                <a:spcPts val="745"/>
              </a:spcBef>
              <a:buFont typeface="Arial"/>
              <a:buChar char="•"/>
              <a:tabLst>
                <a:tab pos="241300" algn="l"/>
              </a:tabLst>
            </a:pPr>
            <a:r>
              <a:rPr sz="1800" spc="-15" dirty="0">
                <a:latin typeface="Calibri"/>
                <a:cs typeface="Calibri"/>
              </a:rPr>
              <a:t>Organization </a:t>
            </a:r>
            <a:r>
              <a:rPr sz="1800" spc="-5" dirty="0">
                <a:latin typeface="Calibri"/>
                <a:cs typeface="Calibri"/>
              </a:rPr>
              <a:t>of poor </a:t>
            </a:r>
            <a:r>
              <a:rPr sz="1800" spc="-10" dirty="0">
                <a:latin typeface="Calibri"/>
                <a:cs typeface="Calibri"/>
              </a:rPr>
              <a:t>into </a:t>
            </a:r>
            <a:r>
              <a:rPr sz="1800" spc="-5" dirty="0">
                <a:latin typeface="Calibri"/>
                <a:cs typeface="Calibri"/>
              </a:rPr>
              <a:t>Self-Help </a:t>
            </a:r>
            <a:r>
              <a:rPr sz="1800" spc="-10" dirty="0">
                <a:latin typeface="Calibri"/>
                <a:cs typeface="Calibri"/>
              </a:rPr>
              <a:t>Groups </a:t>
            </a:r>
            <a:r>
              <a:rPr sz="1800" dirty="0">
                <a:latin typeface="Calibri"/>
                <a:cs typeface="Calibri"/>
              </a:rPr>
              <a:t>and  </a:t>
            </a:r>
            <a:r>
              <a:rPr sz="1800" spc="-10" dirty="0">
                <a:latin typeface="Calibri"/>
                <a:cs typeface="Calibri"/>
              </a:rPr>
              <a:t>taking </a:t>
            </a:r>
            <a:r>
              <a:rPr sz="1800" spc="-15" dirty="0">
                <a:latin typeface="Calibri"/>
                <a:cs typeface="Calibri"/>
              </a:rPr>
              <a:t>care </a:t>
            </a:r>
            <a:r>
              <a:rPr sz="1800" spc="-5" dirty="0">
                <a:latin typeface="Calibri"/>
                <a:cs typeface="Calibri"/>
              </a:rPr>
              <a:t>of training, credit, technology  </a:t>
            </a:r>
            <a:r>
              <a:rPr sz="1800" spc="-15" dirty="0">
                <a:latin typeface="Calibri"/>
                <a:cs typeface="Calibri"/>
              </a:rPr>
              <a:t>infrastructure </a:t>
            </a:r>
            <a:r>
              <a:rPr sz="1800" dirty="0">
                <a:latin typeface="Calibri"/>
                <a:cs typeface="Calibri"/>
              </a:rPr>
              <a:t>and</a:t>
            </a:r>
            <a:r>
              <a:rPr sz="1800" spc="45" dirty="0">
                <a:latin typeface="Calibri"/>
                <a:cs typeface="Calibri"/>
              </a:rPr>
              <a:t> </a:t>
            </a:r>
            <a:r>
              <a:rPr sz="1800" spc="-10" dirty="0">
                <a:latin typeface="Calibri"/>
                <a:cs typeface="Calibri"/>
              </a:rPr>
              <a:t>marketing.</a:t>
            </a:r>
            <a:endParaRPr sz="1800">
              <a:latin typeface="Calibri"/>
              <a:cs typeface="Calibri"/>
            </a:endParaRPr>
          </a:p>
          <a:p>
            <a:pPr marL="241300" marR="5080" indent="-228600" algn="just">
              <a:lnSpc>
                <a:spcPct val="70000"/>
              </a:lnSpc>
              <a:spcBef>
                <a:spcPts val="1010"/>
              </a:spcBef>
              <a:buFont typeface="Arial"/>
              <a:buChar char="•"/>
              <a:tabLst>
                <a:tab pos="241300" algn="l"/>
              </a:tabLst>
            </a:pPr>
            <a:r>
              <a:rPr sz="1800" spc="-5" dirty="0">
                <a:latin typeface="Calibri"/>
                <a:cs typeface="Calibri"/>
              </a:rPr>
              <a:t>Implemented by </a:t>
            </a:r>
            <a:r>
              <a:rPr sz="1800" dirty="0">
                <a:latin typeface="Calibri"/>
                <a:cs typeface="Calibri"/>
              </a:rPr>
              <a:t>the </a:t>
            </a:r>
            <a:r>
              <a:rPr sz="1800" spc="-10" dirty="0">
                <a:latin typeface="Calibri"/>
                <a:cs typeface="Calibri"/>
              </a:rPr>
              <a:t>District Rural </a:t>
            </a:r>
            <a:r>
              <a:rPr sz="1800" spc="-5" dirty="0">
                <a:latin typeface="Calibri"/>
                <a:cs typeface="Calibri"/>
              </a:rPr>
              <a:t>Development  Agencies </a:t>
            </a:r>
            <a:r>
              <a:rPr sz="1800" spc="-10" dirty="0">
                <a:latin typeface="Calibri"/>
                <a:cs typeface="Calibri"/>
              </a:rPr>
              <a:t>(DRDAs) </a:t>
            </a:r>
            <a:r>
              <a:rPr sz="1800" spc="-5" dirty="0">
                <a:latin typeface="Calibri"/>
                <a:cs typeface="Calibri"/>
              </a:rPr>
              <a:t>with </a:t>
            </a:r>
            <a:r>
              <a:rPr sz="1800" dirty="0">
                <a:latin typeface="Calibri"/>
                <a:cs typeface="Calibri"/>
              </a:rPr>
              <a:t>the </a:t>
            </a:r>
            <a:r>
              <a:rPr sz="1800" spc="-5" dirty="0">
                <a:latin typeface="Calibri"/>
                <a:cs typeface="Calibri"/>
              </a:rPr>
              <a:t>active </a:t>
            </a:r>
            <a:r>
              <a:rPr sz="1800" spc="-10" dirty="0">
                <a:latin typeface="Calibri"/>
                <a:cs typeface="Calibri"/>
              </a:rPr>
              <a:t>participation </a:t>
            </a:r>
            <a:r>
              <a:rPr sz="1800" spc="-5" dirty="0">
                <a:latin typeface="Calibri"/>
                <a:cs typeface="Calibri"/>
              </a:rPr>
              <a:t>of  Banks, </a:t>
            </a:r>
            <a:r>
              <a:rPr sz="1800" dirty="0">
                <a:latin typeface="Calibri"/>
                <a:cs typeface="Calibri"/>
              </a:rPr>
              <a:t>the </a:t>
            </a:r>
            <a:r>
              <a:rPr sz="1800" spc="-10" dirty="0">
                <a:latin typeface="Calibri"/>
                <a:cs typeface="Calibri"/>
              </a:rPr>
              <a:t>line </a:t>
            </a:r>
            <a:r>
              <a:rPr sz="1800" spc="-5" dirty="0">
                <a:latin typeface="Calibri"/>
                <a:cs typeface="Calibri"/>
              </a:rPr>
              <a:t>Departments, </a:t>
            </a:r>
            <a:r>
              <a:rPr sz="1800" dirty="0">
                <a:latin typeface="Calibri"/>
                <a:cs typeface="Calibri"/>
              </a:rPr>
              <a:t>and</a:t>
            </a:r>
            <a:r>
              <a:rPr sz="1800" spc="40" dirty="0">
                <a:latin typeface="Calibri"/>
                <a:cs typeface="Calibri"/>
              </a:rPr>
              <a:t> </a:t>
            </a:r>
            <a:r>
              <a:rPr sz="1800" spc="-25" dirty="0">
                <a:latin typeface="Calibri"/>
                <a:cs typeface="Calibri"/>
              </a:rPr>
              <a:t>NGO’s</a:t>
            </a:r>
            <a:endParaRPr sz="1800">
              <a:latin typeface="Calibri"/>
              <a:cs typeface="Calibri"/>
            </a:endParaRPr>
          </a:p>
        </p:txBody>
      </p:sp>
      <p:sp>
        <p:nvSpPr>
          <p:cNvPr id="8" name="object 8"/>
          <p:cNvSpPr/>
          <p:nvPr/>
        </p:nvSpPr>
        <p:spPr>
          <a:xfrm>
            <a:off x="6934200" y="914400"/>
            <a:ext cx="3209544" cy="50444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08228"/>
            <a:ext cx="7924165" cy="1300480"/>
          </a:xfrm>
          <a:prstGeom prst="rect">
            <a:avLst/>
          </a:prstGeom>
        </p:spPr>
        <p:txBody>
          <a:bodyPr vert="horz" wrap="square" lIns="0" tIns="88900" rIns="0" bIns="0" rtlCol="0">
            <a:spAutoFit/>
          </a:bodyPr>
          <a:lstStyle/>
          <a:p>
            <a:pPr marL="12700" marR="5080">
              <a:lnSpc>
                <a:spcPts val="4750"/>
              </a:lnSpc>
              <a:spcBef>
                <a:spcPts val="700"/>
              </a:spcBef>
            </a:pPr>
            <a:r>
              <a:rPr spc="-20" dirty="0"/>
              <a:t>Pradhan </a:t>
            </a:r>
            <a:r>
              <a:rPr spc="-10" dirty="0"/>
              <a:t>Mantri </a:t>
            </a:r>
            <a:r>
              <a:rPr spc="-25" dirty="0"/>
              <a:t>Gram </a:t>
            </a:r>
            <a:r>
              <a:rPr dirty="0"/>
              <a:t>Sadak </a:t>
            </a:r>
            <a:r>
              <a:rPr spc="-55" dirty="0"/>
              <a:t>Yojana  </a:t>
            </a:r>
            <a:r>
              <a:rPr spc="-5" dirty="0"/>
              <a:t>(PMGSY)</a:t>
            </a:r>
          </a:p>
        </p:txBody>
      </p:sp>
      <p:sp>
        <p:nvSpPr>
          <p:cNvPr id="3" name="object 3"/>
          <p:cNvSpPr txBox="1"/>
          <p:nvPr/>
        </p:nvSpPr>
        <p:spPr>
          <a:xfrm>
            <a:off x="916939" y="1718817"/>
            <a:ext cx="3255010" cy="391160"/>
          </a:xfrm>
          <a:prstGeom prst="rect">
            <a:avLst/>
          </a:prstGeom>
        </p:spPr>
        <p:txBody>
          <a:bodyPr vert="horz" wrap="square" lIns="0" tIns="12700" rIns="0" bIns="0" rtlCol="0">
            <a:spAutoFit/>
          </a:bodyPr>
          <a:lstStyle/>
          <a:p>
            <a:pPr marL="241300" indent="-229235">
              <a:lnSpc>
                <a:spcPct val="100000"/>
              </a:lnSpc>
              <a:spcBef>
                <a:spcPts val="100"/>
              </a:spcBef>
              <a:buFont typeface="Arial"/>
              <a:buChar char="•"/>
              <a:tabLst>
                <a:tab pos="241935" algn="l"/>
                <a:tab pos="1910080" algn="l"/>
              </a:tabLst>
            </a:pPr>
            <a:r>
              <a:rPr sz="2400" spc="-5" dirty="0">
                <a:latin typeface="Calibri"/>
                <a:cs typeface="Calibri"/>
              </a:rPr>
              <a:t>Laun</a:t>
            </a:r>
            <a:r>
              <a:rPr sz="2400" dirty="0">
                <a:latin typeface="Calibri"/>
                <a:cs typeface="Calibri"/>
              </a:rPr>
              <a:t>c</a:t>
            </a:r>
            <a:r>
              <a:rPr sz="2400" spc="-5" dirty="0">
                <a:latin typeface="Calibri"/>
                <a:cs typeface="Calibri"/>
              </a:rPr>
              <a:t>he</a:t>
            </a:r>
            <a:r>
              <a:rPr sz="2400" dirty="0">
                <a:latin typeface="Calibri"/>
                <a:cs typeface="Calibri"/>
              </a:rPr>
              <a:t>d	</a:t>
            </a:r>
            <a:r>
              <a:rPr sz="2400" spc="-5" dirty="0">
                <a:latin typeface="Calibri"/>
                <a:cs typeface="Calibri"/>
              </a:rPr>
              <a:t>De</a:t>
            </a:r>
            <a:r>
              <a:rPr sz="2400" spc="5" dirty="0">
                <a:latin typeface="Calibri"/>
                <a:cs typeface="Calibri"/>
              </a:rPr>
              <a:t>c</a:t>
            </a:r>
            <a:r>
              <a:rPr sz="2400" dirty="0">
                <a:latin typeface="Calibri"/>
                <a:cs typeface="Calibri"/>
              </a:rPr>
              <a:t>embe</a:t>
            </a:r>
            <a:r>
              <a:rPr sz="2400" spc="-215" dirty="0">
                <a:latin typeface="Calibri"/>
                <a:cs typeface="Calibri"/>
              </a:rPr>
              <a:t>r</a:t>
            </a:r>
            <a:r>
              <a:rPr sz="2400" dirty="0">
                <a:latin typeface="Calibri"/>
                <a:cs typeface="Calibri"/>
              </a:rPr>
              <a:t>,</a:t>
            </a:r>
            <a:endParaRPr sz="2400">
              <a:latin typeface="Calibri"/>
              <a:cs typeface="Calibri"/>
            </a:endParaRPr>
          </a:p>
        </p:txBody>
      </p:sp>
      <p:sp>
        <p:nvSpPr>
          <p:cNvPr id="4" name="object 4"/>
          <p:cNvSpPr txBox="1"/>
          <p:nvPr/>
        </p:nvSpPr>
        <p:spPr>
          <a:xfrm>
            <a:off x="4383151" y="1718817"/>
            <a:ext cx="1557655" cy="391160"/>
          </a:xfrm>
          <a:prstGeom prst="rect">
            <a:avLst/>
          </a:prstGeom>
        </p:spPr>
        <p:txBody>
          <a:bodyPr vert="horz" wrap="square" lIns="0" tIns="12700" rIns="0" bIns="0" rtlCol="0">
            <a:spAutoFit/>
          </a:bodyPr>
          <a:lstStyle/>
          <a:p>
            <a:pPr marL="12700">
              <a:lnSpc>
                <a:spcPct val="100000"/>
              </a:lnSpc>
              <a:spcBef>
                <a:spcPts val="100"/>
              </a:spcBef>
              <a:tabLst>
                <a:tab pos="864235" algn="l"/>
              </a:tabLst>
            </a:pPr>
            <a:r>
              <a:rPr sz="2400" spc="-5" dirty="0">
                <a:latin typeface="Calibri"/>
                <a:cs typeface="Calibri"/>
              </a:rPr>
              <a:t>200</a:t>
            </a:r>
            <a:r>
              <a:rPr sz="2400" dirty="0">
                <a:latin typeface="Calibri"/>
                <a:cs typeface="Calibri"/>
              </a:rPr>
              <a:t>0	</a:t>
            </a:r>
            <a:r>
              <a:rPr sz="2400" spc="-5" dirty="0">
                <a:latin typeface="Calibri"/>
                <a:cs typeface="Calibri"/>
              </a:rPr>
              <a:t>100</a:t>
            </a:r>
            <a:r>
              <a:rPr sz="2400" dirty="0">
                <a:latin typeface="Calibri"/>
                <a:cs typeface="Calibri"/>
              </a:rPr>
              <a:t>%</a:t>
            </a:r>
            <a:endParaRPr sz="2400">
              <a:latin typeface="Calibri"/>
              <a:cs typeface="Calibri"/>
            </a:endParaRPr>
          </a:p>
        </p:txBody>
      </p:sp>
      <p:sp>
        <p:nvSpPr>
          <p:cNvPr id="5" name="object 5"/>
          <p:cNvSpPr txBox="1"/>
          <p:nvPr/>
        </p:nvSpPr>
        <p:spPr>
          <a:xfrm>
            <a:off x="1145844" y="1938273"/>
            <a:ext cx="4794250" cy="391160"/>
          </a:xfrm>
          <a:prstGeom prst="rect">
            <a:avLst/>
          </a:prstGeom>
        </p:spPr>
        <p:txBody>
          <a:bodyPr vert="horz" wrap="square" lIns="0" tIns="12700" rIns="0" bIns="0" rtlCol="0">
            <a:spAutoFit/>
          </a:bodyPr>
          <a:lstStyle/>
          <a:p>
            <a:pPr marL="12700">
              <a:lnSpc>
                <a:spcPct val="100000"/>
              </a:lnSpc>
              <a:spcBef>
                <a:spcPts val="100"/>
              </a:spcBef>
              <a:tabLst>
                <a:tab pos="1475105" algn="l"/>
                <a:tab pos="3168650" algn="l"/>
                <a:tab pos="4523740" algn="l"/>
              </a:tabLst>
            </a:pPr>
            <a:r>
              <a:rPr sz="2400" dirty="0">
                <a:latin typeface="Calibri"/>
                <a:cs typeface="Calibri"/>
              </a:rPr>
              <a:t>c</a:t>
            </a:r>
            <a:r>
              <a:rPr sz="2400" spc="5" dirty="0">
                <a:latin typeface="Calibri"/>
                <a:cs typeface="Calibri"/>
              </a:rPr>
              <a:t>e</a:t>
            </a:r>
            <a:r>
              <a:rPr sz="2400" spc="-25" dirty="0">
                <a:latin typeface="Calibri"/>
                <a:cs typeface="Calibri"/>
              </a:rPr>
              <a:t>n</a:t>
            </a:r>
            <a:r>
              <a:rPr sz="2400" dirty="0">
                <a:latin typeface="Calibri"/>
                <a:cs typeface="Calibri"/>
              </a:rPr>
              <a:t>t</a:t>
            </a:r>
            <a:r>
              <a:rPr sz="2400" spc="-50" dirty="0">
                <a:latin typeface="Calibri"/>
                <a:cs typeface="Calibri"/>
              </a:rPr>
              <a:t>r</a:t>
            </a:r>
            <a:r>
              <a:rPr sz="2400" dirty="0">
                <a:latin typeface="Calibri"/>
                <a:cs typeface="Calibri"/>
              </a:rPr>
              <a:t>al</a:t>
            </a:r>
            <a:r>
              <a:rPr sz="2400" spc="-10" dirty="0">
                <a:latin typeface="Calibri"/>
                <a:cs typeface="Calibri"/>
              </a:rPr>
              <a:t>l</a:t>
            </a:r>
            <a:r>
              <a:rPr sz="2400" dirty="0">
                <a:latin typeface="Calibri"/>
                <a:cs typeface="Calibri"/>
              </a:rPr>
              <a:t>y	</a:t>
            </a:r>
            <a:r>
              <a:rPr sz="2400" spc="-5" dirty="0">
                <a:latin typeface="Calibri"/>
                <a:cs typeface="Calibri"/>
              </a:rPr>
              <a:t>sp</a:t>
            </a:r>
            <a:r>
              <a:rPr sz="2400" spc="-10" dirty="0">
                <a:latin typeface="Calibri"/>
                <a:cs typeface="Calibri"/>
              </a:rPr>
              <a:t>o</a:t>
            </a:r>
            <a:r>
              <a:rPr sz="2400" spc="-5" dirty="0">
                <a:latin typeface="Calibri"/>
                <a:cs typeface="Calibri"/>
              </a:rPr>
              <a:t>ns</a:t>
            </a:r>
            <a:r>
              <a:rPr sz="2400" spc="-10" dirty="0">
                <a:latin typeface="Calibri"/>
                <a:cs typeface="Calibri"/>
              </a:rPr>
              <a:t>o</a:t>
            </a:r>
            <a:r>
              <a:rPr sz="2400" spc="-35" dirty="0">
                <a:latin typeface="Calibri"/>
                <a:cs typeface="Calibri"/>
              </a:rPr>
              <a:t>r</a:t>
            </a:r>
            <a:r>
              <a:rPr sz="2400" dirty="0">
                <a:latin typeface="Calibri"/>
                <a:cs typeface="Calibri"/>
              </a:rPr>
              <a:t>ed	</a:t>
            </a:r>
            <a:r>
              <a:rPr sz="2400" spc="-5" dirty="0">
                <a:latin typeface="Calibri"/>
                <a:cs typeface="Calibri"/>
              </a:rPr>
              <a:t>sche</a:t>
            </a:r>
            <a:r>
              <a:rPr sz="2400" spc="5" dirty="0">
                <a:latin typeface="Calibri"/>
                <a:cs typeface="Calibri"/>
              </a:rPr>
              <a:t>m</a:t>
            </a:r>
            <a:r>
              <a:rPr sz="2400" dirty="0">
                <a:latin typeface="Calibri"/>
                <a:cs typeface="Calibri"/>
              </a:rPr>
              <a:t>e	</a:t>
            </a:r>
            <a:r>
              <a:rPr sz="2400" spc="-25" dirty="0">
                <a:latin typeface="Calibri"/>
                <a:cs typeface="Calibri"/>
              </a:rPr>
              <a:t>to</a:t>
            </a:r>
            <a:endParaRPr sz="2400">
              <a:latin typeface="Calibri"/>
              <a:cs typeface="Calibri"/>
            </a:endParaRPr>
          </a:p>
        </p:txBody>
      </p:sp>
      <p:sp>
        <p:nvSpPr>
          <p:cNvPr id="6" name="object 6"/>
          <p:cNvSpPr txBox="1"/>
          <p:nvPr/>
        </p:nvSpPr>
        <p:spPr>
          <a:xfrm>
            <a:off x="1145844" y="2157425"/>
            <a:ext cx="4792345" cy="1146468"/>
          </a:xfrm>
          <a:prstGeom prst="rect">
            <a:avLst/>
          </a:prstGeom>
        </p:spPr>
        <p:txBody>
          <a:bodyPr vert="horz" wrap="square" lIns="0" tIns="12700" rIns="0" bIns="0" rtlCol="0">
            <a:spAutoFit/>
          </a:bodyPr>
          <a:lstStyle/>
          <a:p>
            <a:pPr marL="12700">
              <a:lnSpc>
                <a:spcPct val="100000"/>
              </a:lnSpc>
              <a:spcBef>
                <a:spcPts val="100"/>
              </a:spcBef>
              <a:tabLst>
                <a:tab pos="1100455" algn="l"/>
                <a:tab pos="2755900" algn="l"/>
                <a:tab pos="3161030" algn="l"/>
              </a:tabLst>
            </a:pPr>
            <a:r>
              <a:rPr sz="2400" spc="-10" dirty="0">
                <a:latin typeface="Calibri"/>
                <a:cs typeface="Calibri"/>
              </a:rPr>
              <a:t>provide	connectivity	</a:t>
            </a:r>
            <a:r>
              <a:rPr sz="2400" spc="-15" dirty="0">
                <a:latin typeface="Calibri"/>
                <a:cs typeface="Calibri"/>
              </a:rPr>
              <a:t>to	</a:t>
            </a:r>
            <a:r>
              <a:rPr sz="2400" spc="-10" dirty="0">
                <a:latin typeface="Calibri"/>
                <a:cs typeface="Calibri"/>
              </a:rPr>
              <a:t>unconnected</a:t>
            </a:r>
            <a:endParaRPr lang="en-IN" sz="2400" spc="-10" dirty="0">
              <a:latin typeface="Calibri"/>
              <a:cs typeface="Calibri"/>
            </a:endParaRPr>
          </a:p>
          <a:p>
            <a:pPr marL="12700">
              <a:lnSpc>
                <a:spcPct val="100000"/>
              </a:lnSpc>
              <a:spcBef>
                <a:spcPts val="100"/>
              </a:spcBef>
              <a:tabLst>
                <a:tab pos="1100455" algn="l"/>
                <a:tab pos="2755900" algn="l"/>
                <a:tab pos="3161030" algn="l"/>
              </a:tabLst>
            </a:pPr>
            <a:endParaRPr lang="en-IN" sz="2400" spc="-10" dirty="0">
              <a:latin typeface="Calibri"/>
              <a:cs typeface="Calibri"/>
            </a:endParaRPr>
          </a:p>
          <a:p>
            <a:pPr marL="12700">
              <a:lnSpc>
                <a:spcPct val="100000"/>
              </a:lnSpc>
              <a:spcBef>
                <a:spcPts val="100"/>
              </a:spcBef>
              <a:tabLst>
                <a:tab pos="1100455" algn="l"/>
                <a:tab pos="2755900" algn="l"/>
                <a:tab pos="3161030" algn="l"/>
              </a:tabLst>
            </a:pPr>
            <a:endParaRPr sz="2400" dirty="0">
              <a:latin typeface="Calibri"/>
              <a:cs typeface="Calibri"/>
            </a:endParaRPr>
          </a:p>
        </p:txBody>
      </p:sp>
      <p:sp>
        <p:nvSpPr>
          <p:cNvPr id="7" name="object 7"/>
          <p:cNvSpPr txBox="1"/>
          <p:nvPr/>
        </p:nvSpPr>
        <p:spPr>
          <a:xfrm>
            <a:off x="1145844" y="2376881"/>
            <a:ext cx="4794250" cy="1050290"/>
          </a:xfrm>
          <a:prstGeom prst="rect">
            <a:avLst/>
          </a:prstGeom>
        </p:spPr>
        <p:txBody>
          <a:bodyPr vert="horz" wrap="square" lIns="0" tIns="12700" rIns="0" bIns="0" rtlCol="0">
            <a:spAutoFit/>
          </a:bodyPr>
          <a:lstStyle/>
          <a:p>
            <a:pPr marL="12700">
              <a:lnSpc>
                <a:spcPts val="2305"/>
              </a:lnSpc>
              <a:spcBef>
                <a:spcPts val="100"/>
              </a:spcBef>
              <a:tabLst>
                <a:tab pos="1576070" algn="l"/>
                <a:tab pos="2378075" algn="l"/>
                <a:tab pos="4062095" algn="l"/>
                <a:tab pos="4495165" algn="l"/>
              </a:tabLst>
            </a:pPr>
            <a:r>
              <a:rPr sz="2400" spc="-5" dirty="0">
                <a:latin typeface="Calibri"/>
                <a:cs typeface="Calibri"/>
              </a:rPr>
              <a:t>habi</a:t>
            </a:r>
            <a:r>
              <a:rPr sz="2400" spc="-30" dirty="0">
                <a:latin typeface="Calibri"/>
                <a:cs typeface="Calibri"/>
              </a:rPr>
              <a:t>t</a:t>
            </a:r>
            <a:r>
              <a:rPr sz="2400" spc="-25" dirty="0">
                <a:latin typeface="Calibri"/>
                <a:cs typeface="Calibri"/>
              </a:rPr>
              <a:t>a</a:t>
            </a:r>
            <a:r>
              <a:rPr sz="2400" dirty="0">
                <a:latin typeface="Calibri"/>
                <a:cs typeface="Calibri"/>
              </a:rPr>
              <a:t>ti</a:t>
            </a:r>
            <a:r>
              <a:rPr sz="2400" spc="-10" dirty="0">
                <a:latin typeface="Calibri"/>
                <a:cs typeface="Calibri"/>
              </a:rPr>
              <a:t>o</a:t>
            </a:r>
            <a:r>
              <a:rPr sz="2400" spc="-5" dirty="0">
                <a:latin typeface="Calibri"/>
                <a:cs typeface="Calibri"/>
              </a:rPr>
              <a:t>n</a:t>
            </a:r>
            <a:r>
              <a:rPr sz="2400" dirty="0">
                <a:latin typeface="Calibri"/>
                <a:cs typeface="Calibri"/>
              </a:rPr>
              <a:t>s	</a:t>
            </a:r>
            <a:r>
              <a:rPr sz="2400" spc="-50" dirty="0">
                <a:latin typeface="Calibri"/>
                <a:cs typeface="Calibri"/>
              </a:rPr>
              <a:t>R</a:t>
            </a:r>
            <a:r>
              <a:rPr sz="2400" spc="-5" dirty="0">
                <a:latin typeface="Calibri"/>
                <a:cs typeface="Calibri"/>
              </a:rPr>
              <a:t>oa</a:t>
            </a:r>
            <a:r>
              <a:rPr sz="2400" dirty="0">
                <a:latin typeface="Calibri"/>
                <a:cs typeface="Calibri"/>
              </a:rPr>
              <a:t>d	</a:t>
            </a:r>
            <a:r>
              <a:rPr sz="2400" spc="-20" dirty="0">
                <a:latin typeface="Calibri"/>
                <a:cs typeface="Calibri"/>
              </a:rPr>
              <a:t>c</a:t>
            </a:r>
            <a:r>
              <a:rPr sz="2400" spc="-5" dirty="0">
                <a:latin typeface="Calibri"/>
                <a:cs typeface="Calibri"/>
              </a:rPr>
              <a:t>o</a:t>
            </a:r>
            <a:r>
              <a:rPr sz="2400" spc="-10" dirty="0">
                <a:latin typeface="Calibri"/>
                <a:cs typeface="Calibri"/>
              </a:rPr>
              <a:t>n</a:t>
            </a:r>
            <a:r>
              <a:rPr sz="2400" spc="-5" dirty="0">
                <a:latin typeface="Calibri"/>
                <a:cs typeface="Calibri"/>
              </a:rPr>
              <a:t>nectivit</a:t>
            </a:r>
            <a:r>
              <a:rPr sz="2400" dirty="0">
                <a:latin typeface="Calibri"/>
                <a:cs typeface="Calibri"/>
              </a:rPr>
              <a:t>y	</a:t>
            </a:r>
            <a:r>
              <a:rPr sz="2400" spc="-25" dirty="0">
                <a:latin typeface="Calibri"/>
                <a:cs typeface="Calibri"/>
              </a:rPr>
              <a:t>t</a:t>
            </a:r>
            <a:r>
              <a:rPr sz="2400" dirty="0">
                <a:latin typeface="Calibri"/>
                <a:cs typeface="Calibri"/>
              </a:rPr>
              <a:t>o	all</a:t>
            </a:r>
            <a:endParaRPr sz="2400">
              <a:latin typeface="Calibri"/>
              <a:cs typeface="Calibri"/>
            </a:endParaRPr>
          </a:p>
          <a:p>
            <a:pPr marL="12700">
              <a:lnSpc>
                <a:spcPts val="1730"/>
              </a:lnSpc>
              <a:tabLst>
                <a:tab pos="1671955" algn="l"/>
                <a:tab pos="2493645" algn="l"/>
                <a:tab pos="2909570" algn="l"/>
                <a:tab pos="4528820" algn="l"/>
              </a:tabLst>
            </a:pPr>
            <a:r>
              <a:rPr sz="2400" spc="-5" dirty="0">
                <a:latin typeface="Calibri"/>
                <a:cs typeface="Calibri"/>
              </a:rPr>
              <a:t>habi</a:t>
            </a:r>
            <a:r>
              <a:rPr sz="2400" spc="-25" dirty="0">
                <a:latin typeface="Calibri"/>
                <a:cs typeface="Calibri"/>
              </a:rPr>
              <a:t>ta</a:t>
            </a:r>
            <a:r>
              <a:rPr sz="2400" dirty="0">
                <a:latin typeface="Calibri"/>
                <a:cs typeface="Calibri"/>
              </a:rPr>
              <a:t>tions	with	a	</a:t>
            </a:r>
            <a:r>
              <a:rPr sz="2400" spc="-5" dirty="0">
                <a:latin typeface="Calibri"/>
                <a:cs typeface="Calibri"/>
              </a:rPr>
              <a:t>popul</a:t>
            </a:r>
            <a:r>
              <a:rPr sz="2400" spc="-30" dirty="0">
                <a:latin typeface="Calibri"/>
                <a:cs typeface="Calibri"/>
              </a:rPr>
              <a:t>a</a:t>
            </a:r>
            <a:r>
              <a:rPr sz="2400" dirty="0">
                <a:latin typeface="Calibri"/>
                <a:cs typeface="Calibri"/>
              </a:rPr>
              <a:t>tion	</a:t>
            </a:r>
            <a:r>
              <a:rPr sz="2400" spc="-10" dirty="0">
                <a:latin typeface="Calibri"/>
                <a:cs typeface="Calibri"/>
              </a:rPr>
              <a:t>of</a:t>
            </a:r>
            <a:endParaRPr sz="2400">
              <a:latin typeface="Calibri"/>
              <a:cs typeface="Calibri"/>
            </a:endParaRPr>
          </a:p>
          <a:p>
            <a:pPr marL="12700" marR="5080">
              <a:lnSpc>
                <a:spcPct val="60000"/>
              </a:lnSpc>
              <a:spcBef>
                <a:spcPts val="575"/>
              </a:spcBef>
            </a:pPr>
            <a:r>
              <a:rPr sz="2400" spc="-5" dirty="0">
                <a:latin typeface="Calibri"/>
                <a:cs typeface="Calibri"/>
              </a:rPr>
              <a:t>thousand (500 </a:t>
            </a:r>
            <a:r>
              <a:rPr sz="2400" dirty="0">
                <a:latin typeface="Calibri"/>
                <a:cs typeface="Calibri"/>
              </a:rPr>
              <a:t>in </a:t>
            </a:r>
            <a:r>
              <a:rPr sz="2400" spc="-5" dirty="0">
                <a:latin typeface="Calibri"/>
                <a:cs typeface="Calibri"/>
              </a:rPr>
              <a:t>case </a:t>
            </a:r>
            <a:r>
              <a:rPr sz="2400" dirty="0">
                <a:latin typeface="Calibri"/>
                <a:cs typeface="Calibri"/>
              </a:rPr>
              <a:t>of </a:t>
            </a:r>
            <a:r>
              <a:rPr sz="2400" spc="-5" dirty="0">
                <a:latin typeface="Calibri"/>
                <a:cs typeface="Calibri"/>
              </a:rPr>
              <a:t>hilly or tribal  </a:t>
            </a:r>
            <a:r>
              <a:rPr sz="2400" spc="-10" dirty="0">
                <a:latin typeface="Calibri"/>
                <a:cs typeface="Calibri"/>
              </a:rPr>
              <a:t>areas) </a:t>
            </a:r>
            <a:r>
              <a:rPr sz="2400" dirty="0">
                <a:latin typeface="Calibri"/>
                <a:cs typeface="Calibri"/>
              </a:rPr>
              <a:t>with all </a:t>
            </a:r>
            <a:r>
              <a:rPr sz="2400" spc="-10" dirty="0">
                <a:latin typeface="Calibri"/>
                <a:cs typeface="Calibri"/>
              </a:rPr>
              <a:t>weather roads by</a:t>
            </a:r>
            <a:r>
              <a:rPr sz="2400" spc="-60" dirty="0">
                <a:latin typeface="Calibri"/>
                <a:cs typeface="Calibri"/>
              </a:rPr>
              <a:t> </a:t>
            </a:r>
            <a:r>
              <a:rPr sz="2400" spc="-5" dirty="0">
                <a:latin typeface="Calibri"/>
                <a:cs typeface="Calibri"/>
              </a:rPr>
              <a:t>2009</a:t>
            </a:r>
            <a:endParaRPr sz="2400">
              <a:latin typeface="Calibri"/>
              <a:cs typeface="Calibri"/>
            </a:endParaRPr>
          </a:p>
        </p:txBody>
      </p:sp>
      <p:sp>
        <p:nvSpPr>
          <p:cNvPr id="8" name="object 8"/>
          <p:cNvSpPr txBox="1"/>
          <p:nvPr/>
        </p:nvSpPr>
        <p:spPr>
          <a:xfrm>
            <a:off x="916939" y="3729050"/>
            <a:ext cx="2864485" cy="391795"/>
          </a:xfrm>
          <a:prstGeom prst="rect">
            <a:avLst/>
          </a:prstGeom>
        </p:spPr>
        <p:txBody>
          <a:bodyPr vert="horz" wrap="square" lIns="0" tIns="12700" rIns="0" bIns="0" rtlCol="0">
            <a:spAutoFit/>
          </a:bodyPr>
          <a:lstStyle/>
          <a:p>
            <a:pPr marL="309880" indent="-297815">
              <a:lnSpc>
                <a:spcPct val="100000"/>
              </a:lnSpc>
              <a:spcBef>
                <a:spcPts val="100"/>
              </a:spcBef>
              <a:buFont typeface="Arial"/>
              <a:buChar char="•"/>
              <a:tabLst>
                <a:tab pos="309880" algn="l"/>
                <a:tab pos="310515" algn="l"/>
                <a:tab pos="1423670" algn="l"/>
                <a:tab pos="2266315" algn="l"/>
              </a:tabLst>
            </a:pPr>
            <a:r>
              <a:rPr sz="2400" dirty="0">
                <a:latin typeface="Calibri"/>
                <a:cs typeface="Calibri"/>
              </a:rPr>
              <a:t>lead	</a:t>
            </a:r>
            <a:r>
              <a:rPr sz="2400" spc="-25" dirty="0">
                <a:latin typeface="Calibri"/>
                <a:cs typeface="Calibri"/>
              </a:rPr>
              <a:t>t</a:t>
            </a:r>
            <a:r>
              <a:rPr sz="2400" dirty="0">
                <a:latin typeface="Calibri"/>
                <a:cs typeface="Calibri"/>
              </a:rPr>
              <a:t>o	ru</a:t>
            </a:r>
            <a:r>
              <a:rPr sz="2400" spc="-40" dirty="0">
                <a:latin typeface="Calibri"/>
                <a:cs typeface="Calibri"/>
              </a:rPr>
              <a:t>r</a:t>
            </a:r>
            <a:r>
              <a:rPr sz="2400" dirty="0">
                <a:latin typeface="Calibri"/>
                <a:cs typeface="Calibri"/>
              </a:rPr>
              <a:t>al</a:t>
            </a:r>
            <a:endParaRPr sz="2400">
              <a:latin typeface="Calibri"/>
              <a:cs typeface="Calibri"/>
            </a:endParaRPr>
          </a:p>
        </p:txBody>
      </p:sp>
      <p:sp>
        <p:nvSpPr>
          <p:cNvPr id="9" name="object 9"/>
          <p:cNvSpPr txBox="1"/>
          <p:nvPr/>
        </p:nvSpPr>
        <p:spPr>
          <a:xfrm>
            <a:off x="4338954" y="3729050"/>
            <a:ext cx="160401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empl</a:t>
            </a:r>
            <a:r>
              <a:rPr sz="2400" spc="-20" dirty="0">
                <a:latin typeface="Calibri"/>
                <a:cs typeface="Calibri"/>
              </a:rPr>
              <a:t>o</a:t>
            </a:r>
            <a:r>
              <a:rPr sz="2400" spc="-10" dirty="0">
                <a:latin typeface="Calibri"/>
                <a:cs typeface="Calibri"/>
              </a:rPr>
              <a:t>y</a:t>
            </a:r>
            <a:r>
              <a:rPr sz="2400" dirty="0">
                <a:latin typeface="Calibri"/>
                <a:cs typeface="Calibri"/>
              </a:rPr>
              <a:t>me</a:t>
            </a:r>
            <a:r>
              <a:rPr sz="2400" spc="-25" dirty="0">
                <a:latin typeface="Calibri"/>
                <a:cs typeface="Calibri"/>
              </a:rPr>
              <a:t>n</a:t>
            </a:r>
            <a:r>
              <a:rPr sz="2400" dirty="0">
                <a:latin typeface="Calibri"/>
                <a:cs typeface="Calibri"/>
              </a:rPr>
              <a:t>t</a:t>
            </a:r>
            <a:endParaRPr sz="2400">
              <a:latin typeface="Calibri"/>
              <a:cs typeface="Calibri"/>
            </a:endParaRPr>
          </a:p>
        </p:txBody>
      </p:sp>
      <p:sp>
        <p:nvSpPr>
          <p:cNvPr id="10" name="object 10"/>
          <p:cNvSpPr txBox="1"/>
          <p:nvPr/>
        </p:nvSpPr>
        <p:spPr>
          <a:xfrm>
            <a:off x="1145844" y="3949065"/>
            <a:ext cx="4792345" cy="391160"/>
          </a:xfrm>
          <a:prstGeom prst="rect">
            <a:avLst/>
          </a:prstGeom>
        </p:spPr>
        <p:txBody>
          <a:bodyPr vert="horz" wrap="square" lIns="0" tIns="12700" rIns="0" bIns="0" rtlCol="0">
            <a:spAutoFit/>
          </a:bodyPr>
          <a:lstStyle/>
          <a:p>
            <a:pPr marL="12700">
              <a:lnSpc>
                <a:spcPct val="100000"/>
              </a:lnSpc>
              <a:spcBef>
                <a:spcPts val="100"/>
              </a:spcBef>
              <a:tabLst>
                <a:tab pos="2169160" algn="l"/>
                <a:tab pos="3331845" algn="l"/>
                <a:tab pos="4522470" algn="l"/>
              </a:tabLst>
            </a:pPr>
            <a:r>
              <a:rPr sz="2400" spc="-5" dirty="0">
                <a:latin typeface="Calibri"/>
                <a:cs typeface="Calibri"/>
              </a:rPr>
              <a:t>opp</a:t>
            </a:r>
            <a:r>
              <a:rPr sz="2400" spc="-15" dirty="0">
                <a:latin typeface="Calibri"/>
                <a:cs typeface="Calibri"/>
              </a:rPr>
              <a:t>o</a:t>
            </a:r>
            <a:r>
              <a:rPr sz="2400" dirty="0">
                <a:latin typeface="Calibri"/>
                <a:cs typeface="Calibri"/>
              </a:rPr>
              <a:t>rtuniti</a:t>
            </a:r>
            <a:r>
              <a:rPr sz="2400" spc="5" dirty="0">
                <a:latin typeface="Calibri"/>
                <a:cs typeface="Calibri"/>
              </a:rPr>
              <a:t>e</a:t>
            </a:r>
            <a:r>
              <a:rPr sz="2400" spc="-5" dirty="0">
                <a:latin typeface="Calibri"/>
                <a:cs typeface="Calibri"/>
              </a:rPr>
              <a:t>s</a:t>
            </a:r>
            <a:r>
              <a:rPr sz="2400" dirty="0">
                <a:latin typeface="Calibri"/>
                <a:cs typeface="Calibri"/>
              </a:rPr>
              <a:t>,	</a:t>
            </a:r>
            <a:r>
              <a:rPr sz="2400" spc="-5" dirty="0">
                <a:latin typeface="Calibri"/>
                <a:cs typeface="Calibri"/>
              </a:rPr>
              <a:t>b</a:t>
            </a:r>
            <a:r>
              <a:rPr sz="2400" spc="-10" dirty="0">
                <a:latin typeface="Calibri"/>
                <a:cs typeface="Calibri"/>
              </a:rPr>
              <a:t>e</a:t>
            </a:r>
            <a:r>
              <a:rPr sz="2400" spc="-40" dirty="0">
                <a:latin typeface="Calibri"/>
                <a:cs typeface="Calibri"/>
              </a:rPr>
              <a:t>t</a:t>
            </a:r>
            <a:r>
              <a:rPr sz="2400" spc="-25" dirty="0">
                <a:latin typeface="Calibri"/>
                <a:cs typeface="Calibri"/>
              </a:rPr>
              <a:t>t</a:t>
            </a:r>
            <a:r>
              <a:rPr sz="2400" dirty="0">
                <a:latin typeface="Calibri"/>
                <a:cs typeface="Calibri"/>
              </a:rPr>
              <a:t>er	access	</a:t>
            </a:r>
            <a:r>
              <a:rPr sz="2400" spc="-25" dirty="0">
                <a:latin typeface="Calibri"/>
                <a:cs typeface="Calibri"/>
              </a:rPr>
              <a:t>to</a:t>
            </a:r>
            <a:endParaRPr sz="2400">
              <a:latin typeface="Calibri"/>
              <a:cs typeface="Calibri"/>
            </a:endParaRPr>
          </a:p>
        </p:txBody>
      </p:sp>
      <p:sp>
        <p:nvSpPr>
          <p:cNvPr id="11" name="object 11"/>
          <p:cNvSpPr txBox="1"/>
          <p:nvPr/>
        </p:nvSpPr>
        <p:spPr>
          <a:xfrm>
            <a:off x="1145844" y="4168520"/>
            <a:ext cx="4794885" cy="391160"/>
          </a:xfrm>
          <a:prstGeom prst="rect">
            <a:avLst/>
          </a:prstGeom>
        </p:spPr>
        <p:txBody>
          <a:bodyPr vert="horz" wrap="square" lIns="0" tIns="12700" rIns="0" bIns="0" rtlCol="0">
            <a:spAutoFit/>
          </a:bodyPr>
          <a:lstStyle/>
          <a:p>
            <a:pPr marL="12700">
              <a:lnSpc>
                <a:spcPct val="100000"/>
              </a:lnSpc>
              <a:spcBef>
                <a:spcPts val="100"/>
              </a:spcBef>
              <a:tabLst>
                <a:tab pos="1442085" algn="l"/>
                <a:tab pos="2157095" algn="l"/>
                <a:tab pos="2815590" algn="l"/>
                <a:tab pos="4017645" algn="l"/>
              </a:tabLst>
            </a:pPr>
            <a:r>
              <a:rPr sz="2400" spc="-10" dirty="0">
                <a:latin typeface="Calibri"/>
                <a:cs typeface="Calibri"/>
              </a:rPr>
              <a:t>regulated	</a:t>
            </a:r>
            <a:r>
              <a:rPr sz="2400" dirty="0">
                <a:latin typeface="Calibri"/>
                <a:cs typeface="Calibri"/>
              </a:rPr>
              <a:t>and	</a:t>
            </a:r>
            <a:r>
              <a:rPr sz="2400" spc="-15" dirty="0">
                <a:latin typeface="Calibri"/>
                <a:cs typeface="Calibri"/>
              </a:rPr>
              <a:t>fair	market,	</a:t>
            </a:r>
            <a:r>
              <a:rPr sz="2400" spc="-20" dirty="0">
                <a:latin typeface="Calibri"/>
                <a:cs typeface="Calibri"/>
              </a:rPr>
              <a:t>better</a:t>
            </a:r>
            <a:endParaRPr sz="2400">
              <a:latin typeface="Calibri"/>
              <a:cs typeface="Calibri"/>
            </a:endParaRPr>
          </a:p>
        </p:txBody>
      </p:sp>
      <p:sp>
        <p:nvSpPr>
          <p:cNvPr id="12" name="object 12"/>
          <p:cNvSpPr txBox="1"/>
          <p:nvPr/>
        </p:nvSpPr>
        <p:spPr>
          <a:xfrm>
            <a:off x="1145844" y="4387977"/>
            <a:ext cx="4794885" cy="610870"/>
          </a:xfrm>
          <a:prstGeom prst="rect">
            <a:avLst/>
          </a:prstGeom>
        </p:spPr>
        <p:txBody>
          <a:bodyPr vert="horz" wrap="square" lIns="0" tIns="158750" rIns="0" bIns="0" rtlCol="0">
            <a:spAutoFit/>
          </a:bodyPr>
          <a:lstStyle/>
          <a:p>
            <a:pPr marL="12700" marR="5080">
              <a:lnSpc>
                <a:spcPct val="60000"/>
              </a:lnSpc>
              <a:spcBef>
                <a:spcPts val="1250"/>
              </a:spcBef>
            </a:pPr>
            <a:r>
              <a:rPr sz="2400" dirty="0">
                <a:latin typeface="Calibri"/>
                <a:cs typeface="Calibri"/>
              </a:rPr>
              <a:t>access </a:t>
            </a:r>
            <a:r>
              <a:rPr sz="2400" spc="-15" dirty="0">
                <a:latin typeface="Calibri"/>
                <a:cs typeface="Calibri"/>
              </a:rPr>
              <a:t>to </a:t>
            </a:r>
            <a:r>
              <a:rPr sz="2400" spc="-5" dirty="0">
                <a:latin typeface="Calibri"/>
                <a:cs typeface="Calibri"/>
              </a:rPr>
              <a:t>health, education </a:t>
            </a:r>
            <a:r>
              <a:rPr sz="2400" dirty="0">
                <a:latin typeface="Calibri"/>
                <a:cs typeface="Calibri"/>
              </a:rPr>
              <a:t>and </a:t>
            </a:r>
            <a:r>
              <a:rPr sz="2400" spc="-10" dirty="0">
                <a:latin typeface="Calibri"/>
                <a:cs typeface="Calibri"/>
              </a:rPr>
              <a:t>other  </a:t>
            </a:r>
            <a:r>
              <a:rPr sz="2400" spc="-5" dirty="0">
                <a:latin typeface="Calibri"/>
                <a:cs typeface="Calibri"/>
              </a:rPr>
              <a:t>public</a:t>
            </a:r>
            <a:r>
              <a:rPr sz="2400" spc="-15" dirty="0">
                <a:latin typeface="Calibri"/>
                <a:cs typeface="Calibri"/>
              </a:rPr>
              <a:t> </a:t>
            </a:r>
            <a:r>
              <a:rPr sz="2400" dirty="0">
                <a:latin typeface="Calibri"/>
                <a:cs typeface="Calibri"/>
              </a:rPr>
              <a:t>services</a:t>
            </a:r>
            <a:endParaRPr sz="2400">
              <a:latin typeface="Calibri"/>
              <a:cs typeface="Calibri"/>
            </a:endParaRPr>
          </a:p>
        </p:txBody>
      </p:sp>
      <p:sp>
        <p:nvSpPr>
          <p:cNvPr id="13" name="object 13"/>
          <p:cNvSpPr txBox="1"/>
          <p:nvPr/>
        </p:nvSpPr>
        <p:spPr>
          <a:xfrm>
            <a:off x="916939" y="5299049"/>
            <a:ext cx="5022850" cy="611505"/>
          </a:xfrm>
          <a:prstGeom prst="rect">
            <a:avLst/>
          </a:prstGeom>
        </p:spPr>
        <p:txBody>
          <a:bodyPr vert="horz" wrap="square" lIns="0" tIns="12700" rIns="0" bIns="0" rtlCol="0">
            <a:spAutoFit/>
          </a:bodyPr>
          <a:lstStyle/>
          <a:p>
            <a:pPr marL="241300" indent="-229235">
              <a:lnSpc>
                <a:spcPts val="2305"/>
              </a:lnSpc>
              <a:spcBef>
                <a:spcPts val="100"/>
              </a:spcBef>
              <a:buFont typeface="Arial"/>
              <a:buChar char="•"/>
              <a:tabLst>
                <a:tab pos="241935" algn="l"/>
              </a:tabLst>
            </a:pPr>
            <a:r>
              <a:rPr sz="2400" spc="-5" dirty="0">
                <a:latin typeface="Calibri"/>
                <a:cs typeface="Calibri"/>
              </a:rPr>
              <a:t>Bridge the </a:t>
            </a:r>
            <a:r>
              <a:rPr sz="2400" spc="-10" dirty="0">
                <a:latin typeface="Calibri"/>
                <a:cs typeface="Calibri"/>
              </a:rPr>
              <a:t>rural-urban </a:t>
            </a:r>
            <a:r>
              <a:rPr sz="2400" dirty="0">
                <a:latin typeface="Calibri"/>
                <a:cs typeface="Calibri"/>
              </a:rPr>
              <a:t>divide and</a:t>
            </a:r>
            <a:r>
              <a:rPr sz="2400" spc="-35" dirty="0">
                <a:latin typeface="Calibri"/>
                <a:cs typeface="Calibri"/>
              </a:rPr>
              <a:t> </a:t>
            </a:r>
            <a:r>
              <a:rPr sz="2400" spc="-15" dirty="0">
                <a:latin typeface="Calibri"/>
                <a:cs typeface="Calibri"/>
              </a:rPr>
              <a:t>pave</a:t>
            </a:r>
            <a:endParaRPr sz="2400">
              <a:latin typeface="Calibri"/>
              <a:cs typeface="Calibri"/>
            </a:endParaRPr>
          </a:p>
          <a:p>
            <a:pPr marL="241300">
              <a:lnSpc>
                <a:spcPts val="2305"/>
              </a:lnSpc>
            </a:pPr>
            <a:r>
              <a:rPr sz="2400" dirty="0">
                <a:latin typeface="Calibri"/>
                <a:cs typeface="Calibri"/>
              </a:rPr>
              <a:t>the </a:t>
            </a:r>
            <a:r>
              <a:rPr sz="2400" spc="-10" dirty="0">
                <a:latin typeface="Calibri"/>
                <a:cs typeface="Calibri"/>
              </a:rPr>
              <a:t>path </a:t>
            </a:r>
            <a:r>
              <a:rPr sz="2400" spc="-5" dirty="0">
                <a:latin typeface="Calibri"/>
                <a:cs typeface="Calibri"/>
              </a:rPr>
              <a:t>of economic</a:t>
            </a:r>
            <a:r>
              <a:rPr sz="2400" spc="-20" dirty="0">
                <a:latin typeface="Calibri"/>
                <a:cs typeface="Calibri"/>
              </a:rPr>
              <a:t> </a:t>
            </a:r>
            <a:r>
              <a:rPr sz="2400" spc="-10" dirty="0">
                <a:latin typeface="Calibri"/>
                <a:cs typeface="Calibri"/>
              </a:rPr>
              <a:t>growth.</a:t>
            </a:r>
            <a:endParaRPr sz="2400">
              <a:latin typeface="Calibri"/>
              <a:cs typeface="Calibri"/>
            </a:endParaRPr>
          </a:p>
        </p:txBody>
      </p:sp>
      <p:sp>
        <p:nvSpPr>
          <p:cNvPr id="14" name="object 14"/>
          <p:cNvSpPr/>
          <p:nvPr/>
        </p:nvSpPr>
        <p:spPr>
          <a:xfrm>
            <a:off x="7281671" y="914400"/>
            <a:ext cx="2624328" cy="464820"/>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6248400" y="1524000"/>
            <a:ext cx="4308348" cy="46482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6096" y="2058161"/>
            <a:ext cx="6899909" cy="295719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libri"/>
                <a:cs typeface="Calibri"/>
              </a:rPr>
              <a:t>The scheme </a:t>
            </a:r>
            <a:r>
              <a:rPr sz="1800" spc="-10" dirty="0">
                <a:latin typeface="Calibri"/>
                <a:cs typeface="Calibri"/>
              </a:rPr>
              <a:t>provides </a:t>
            </a:r>
            <a:r>
              <a:rPr sz="1800" spc="-15" dirty="0">
                <a:latin typeface="Calibri"/>
                <a:cs typeface="Calibri"/>
              </a:rPr>
              <a:t>for </a:t>
            </a:r>
            <a:r>
              <a:rPr sz="1800" spc="-10" dirty="0">
                <a:solidFill>
                  <a:srgbClr val="FF0000"/>
                </a:solidFill>
                <a:latin typeface="Calibri"/>
                <a:cs typeface="Calibri"/>
              </a:rPr>
              <a:t>free </a:t>
            </a:r>
            <a:r>
              <a:rPr sz="1800" spc="-5" dirty="0">
                <a:solidFill>
                  <a:srgbClr val="FF0000"/>
                </a:solidFill>
                <a:latin typeface="Calibri"/>
                <a:cs typeface="Calibri"/>
              </a:rPr>
              <a:t>of </a:t>
            </a:r>
            <a:r>
              <a:rPr sz="1800" spc="-15" dirty="0">
                <a:solidFill>
                  <a:srgbClr val="FF0000"/>
                </a:solidFill>
                <a:latin typeface="Calibri"/>
                <a:cs typeface="Calibri"/>
              </a:rPr>
              <a:t>cost </a:t>
            </a:r>
            <a:r>
              <a:rPr sz="1800" spc="-10" dirty="0">
                <a:solidFill>
                  <a:srgbClr val="FF0000"/>
                </a:solidFill>
                <a:latin typeface="Calibri"/>
                <a:cs typeface="Calibri"/>
              </a:rPr>
              <a:t>connection </a:t>
            </a:r>
            <a:r>
              <a:rPr sz="1800" spc="-10" dirty="0">
                <a:latin typeface="Calibri"/>
                <a:cs typeface="Calibri"/>
              </a:rPr>
              <a:t>to </a:t>
            </a:r>
            <a:r>
              <a:rPr sz="1800" dirty="0">
                <a:latin typeface="Calibri"/>
                <a:cs typeface="Calibri"/>
              </a:rPr>
              <a:t>all </a:t>
            </a:r>
            <a:r>
              <a:rPr sz="1800" spc="-10" dirty="0">
                <a:latin typeface="Calibri"/>
                <a:cs typeface="Calibri"/>
              </a:rPr>
              <a:t>rural </a:t>
            </a:r>
            <a:r>
              <a:rPr sz="1800" spc="-5" dirty="0">
                <a:latin typeface="Calibri"/>
                <a:cs typeface="Calibri"/>
              </a:rPr>
              <a:t>households  living below poverty line. </a:t>
            </a:r>
            <a:r>
              <a:rPr sz="1800" spc="-25" dirty="0">
                <a:latin typeface="Calibri"/>
                <a:cs typeface="Calibri"/>
              </a:rPr>
              <a:t>Further, </a:t>
            </a:r>
            <a:r>
              <a:rPr sz="1800" spc="-10" dirty="0">
                <a:latin typeface="Calibri"/>
                <a:cs typeface="Calibri"/>
              </a:rPr>
              <a:t>there </a:t>
            </a:r>
            <a:r>
              <a:rPr sz="1800" spc="-5" dirty="0">
                <a:latin typeface="Calibri"/>
                <a:cs typeface="Calibri"/>
              </a:rPr>
              <a:t>will no discrimination in </a:t>
            </a:r>
            <a:r>
              <a:rPr sz="1800" dirty="0">
                <a:latin typeface="Calibri"/>
                <a:cs typeface="Calibri"/>
              </a:rPr>
              <a:t>the </a:t>
            </a:r>
            <a:r>
              <a:rPr sz="1800" spc="-10" dirty="0">
                <a:latin typeface="Calibri"/>
                <a:cs typeface="Calibri"/>
              </a:rPr>
              <a:t>hours  </a:t>
            </a:r>
            <a:r>
              <a:rPr sz="1800" spc="-5" dirty="0">
                <a:latin typeface="Calibri"/>
                <a:cs typeface="Calibri"/>
              </a:rPr>
              <a:t>of supply between </a:t>
            </a:r>
            <a:r>
              <a:rPr sz="1800" spc="-10" dirty="0">
                <a:latin typeface="Calibri"/>
                <a:cs typeface="Calibri"/>
              </a:rPr>
              <a:t>rural </a:t>
            </a:r>
            <a:r>
              <a:rPr sz="1800" dirty="0">
                <a:latin typeface="Calibri"/>
                <a:cs typeface="Calibri"/>
              </a:rPr>
              <a:t>and </a:t>
            </a:r>
            <a:r>
              <a:rPr sz="1800" spc="-5" dirty="0">
                <a:latin typeface="Calibri"/>
                <a:cs typeface="Calibri"/>
              </a:rPr>
              <a:t>urban</a:t>
            </a:r>
            <a:r>
              <a:rPr sz="1800" spc="50" dirty="0">
                <a:latin typeface="Calibri"/>
                <a:cs typeface="Calibri"/>
              </a:rPr>
              <a:t> </a:t>
            </a:r>
            <a:r>
              <a:rPr sz="1800" spc="-5" dirty="0">
                <a:latin typeface="Calibri"/>
                <a:cs typeface="Calibri"/>
              </a:rPr>
              <a:t>areas.</a:t>
            </a:r>
            <a:endParaRPr sz="1800">
              <a:latin typeface="Calibri"/>
              <a:cs typeface="Calibri"/>
            </a:endParaRPr>
          </a:p>
          <a:p>
            <a:pPr>
              <a:lnSpc>
                <a:spcPct val="100000"/>
              </a:lnSpc>
              <a:spcBef>
                <a:spcPts val="35"/>
              </a:spcBef>
            </a:pPr>
            <a:endParaRPr sz="1550">
              <a:latin typeface="Times New Roman"/>
              <a:cs typeface="Times New Roman"/>
            </a:endParaRPr>
          </a:p>
          <a:p>
            <a:pPr marL="12700" marR="1028065">
              <a:lnSpc>
                <a:spcPct val="100000"/>
              </a:lnSpc>
            </a:pPr>
            <a:r>
              <a:rPr sz="1800" spc="-5" dirty="0">
                <a:latin typeface="Calibri"/>
                <a:cs typeface="Calibri"/>
              </a:rPr>
              <a:t>The scheme </a:t>
            </a:r>
            <a:r>
              <a:rPr sz="1800" dirty="0">
                <a:latin typeface="Calibri"/>
                <a:cs typeface="Calibri"/>
              </a:rPr>
              <a:t>also </a:t>
            </a:r>
            <a:r>
              <a:rPr sz="1800" spc="-15" dirty="0">
                <a:latin typeface="Calibri"/>
                <a:cs typeface="Calibri"/>
              </a:rPr>
              <a:t>lays </a:t>
            </a:r>
            <a:r>
              <a:rPr sz="1800" spc="-5" dirty="0">
                <a:latin typeface="Calibri"/>
                <a:cs typeface="Calibri"/>
              </a:rPr>
              <a:t>special emphasis on sustainability of </a:t>
            </a:r>
            <a:r>
              <a:rPr sz="1800" spc="-10" dirty="0">
                <a:latin typeface="Calibri"/>
                <a:cs typeface="Calibri"/>
              </a:rPr>
              <a:t>rural  </a:t>
            </a:r>
            <a:r>
              <a:rPr sz="1800" spc="-5" dirty="0">
                <a:latin typeface="Calibri"/>
                <a:cs typeface="Calibri"/>
              </a:rPr>
              <a:t>supply </a:t>
            </a:r>
            <a:r>
              <a:rPr sz="1800" spc="-10" dirty="0">
                <a:latin typeface="Calibri"/>
                <a:cs typeface="Calibri"/>
              </a:rPr>
              <a:t>through collection </a:t>
            </a:r>
            <a:r>
              <a:rPr sz="1800" spc="-5" dirty="0">
                <a:latin typeface="Calibri"/>
                <a:cs typeface="Calibri"/>
              </a:rPr>
              <a:t>of </a:t>
            </a:r>
            <a:r>
              <a:rPr sz="1800" dirty="0">
                <a:latin typeface="Calibri"/>
                <a:cs typeface="Calibri"/>
              </a:rPr>
              <a:t>the </a:t>
            </a:r>
            <a:r>
              <a:rPr sz="1800" spc="-15" dirty="0">
                <a:solidFill>
                  <a:srgbClr val="FF0000"/>
                </a:solidFill>
                <a:latin typeface="Calibri"/>
                <a:cs typeface="Calibri"/>
              </a:rPr>
              <a:t>cost </a:t>
            </a:r>
            <a:r>
              <a:rPr sz="1800" spc="-5" dirty="0">
                <a:solidFill>
                  <a:srgbClr val="FF0000"/>
                </a:solidFill>
                <a:latin typeface="Calibri"/>
                <a:cs typeface="Calibri"/>
              </a:rPr>
              <a:t>of electricity </a:t>
            </a:r>
            <a:r>
              <a:rPr sz="1800" spc="-10" dirty="0">
                <a:solidFill>
                  <a:srgbClr val="FF0000"/>
                </a:solidFill>
                <a:latin typeface="Calibri"/>
                <a:cs typeface="Calibri"/>
              </a:rPr>
              <a:t>from </a:t>
            </a:r>
            <a:r>
              <a:rPr sz="1800" dirty="0">
                <a:solidFill>
                  <a:srgbClr val="FF0000"/>
                </a:solidFill>
                <a:latin typeface="Calibri"/>
                <a:cs typeface="Calibri"/>
              </a:rPr>
              <a:t>the  </a:t>
            </a:r>
            <a:r>
              <a:rPr sz="1800" spc="-5" dirty="0">
                <a:solidFill>
                  <a:srgbClr val="FF0000"/>
                </a:solidFill>
                <a:latin typeface="Calibri"/>
                <a:cs typeface="Calibri"/>
              </a:rPr>
              <a:t>beneficiaries</a:t>
            </a:r>
            <a:r>
              <a:rPr sz="1800" spc="-5" dirty="0">
                <a:latin typeface="Calibri"/>
                <a:cs typeface="Calibri"/>
              </a:rPr>
              <a:t>.</a:t>
            </a:r>
            <a:endParaRPr sz="1800">
              <a:latin typeface="Calibri"/>
              <a:cs typeface="Calibri"/>
            </a:endParaRPr>
          </a:p>
          <a:p>
            <a:pPr>
              <a:lnSpc>
                <a:spcPct val="100000"/>
              </a:lnSpc>
              <a:spcBef>
                <a:spcPts val="40"/>
              </a:spcBef>
            </a:pPr>
            <a:endParaRPr sz="1550">
              <a:latin typeface="Times New Roman"/>
              <a:cs typeface="Times New Roman"/>
            </a:endParaRPr>
          </a:p>
          <a:p>
            <a:pPr marL="12700" marR="1121410">
              <a:lnSpc>
                <a:spcPct val="100000"/>
              </a:lnSpc>
            </a:pPr>
            <a:r>
              <a:rPr sz="1800" spc="-5" dirty="0">
                <a:latin typeface="Calibri"/>
                <a:cs typeface="Calibri"/>
              </a:rPr>
              <a:t>The scheme has </a:t>
            </a:r>
            <a:r>
              <a:rPr sz="1800" dirty="0">
                <a:latin typeface="Calibri"/>
                <a:cs typeface="Calibri"/>
              </a:rPr>
              <a:t>a </a:t>
            </a:r>
            <a:r>
              <a:rPr sz="1800" spc="-15" dirty="0">
                <a:latin typeface="Calibri"/>
                <a:cs typeface="Calibri"/>
              </a:rPr>
              <a:t>target </a:t>
            </a:r>
            <a:r>
              <a:rPr sz="1800" spc="-5" dirty="0">
                <a:latin typeface="Calibri"/>
                <a:cs typeface="Calibri"/>
              </a:rPr>
              <a:t>of </a:t>
            </a:r>
            <a:r>
              <a:rPr sz="1800" spc="-5" dirty="0">
                <a:solidFill>
                  <a:srgbClr val="FF0000"/>
                </a:solidFill>
                <a:latin typeface="Calibri"/>
                <a:cs typeface="Calibri"/>
              </a:rPr>
              <a:t>electrifying 1,25,000 un-electrified  villages </a:t>
            </a:r>
            <a:r>
              <a:rPr sz="1800" dirty="0">
                <a:latin typeface="Calibri"/>
                <a:cs typeface="Calibri"/>
              </a:rPr>
              <a:t>and </a:t>
            </a:r>
            <a:r>
              <a:rPr sz="1800" spc="-5" dirty="0">
                <a:latin typeface="Calibri"/>
                <a:cs typeface="Calibri"/>
              </a:rPr>
              <a:t>giving access </a:t>
            </a:r>
            <a:r>
              <a:rPr sz="1800" spc="-10" dirty="0">
                <a:latin typeface="Calibri"/>
                <a:cs typeface="Calibri"/>
              </a:rPr>
              <a:t>to </a:t>
            </a:r>
            <a:r>
              <a:rPr sz="1800" dirty="0">
                <a:solidFill>
                  <a:srgbClr val="FF0000"/>
                </a:solidFill>
                <a:latin typeface="Calibri"/>
                <a:cs typeface="Calibri"/>
              </a:rPr>
              <a:t>7.8 </a:t>
            </a:r>
            <a:r>
              <a:rPr sz="1800" spc="-15" dirty="0">
                <a:solidFill>
                  <a:srgbClr val="FF0000"/>
                </a:solidFill>
                <a:latin typeface="Calibri"/>
                <a:cs typeface="Calibri"/>
              </a:rPr>
              <a:t>crore </a:t>
            </a:r>
            <a:r>
              <a:rPr sz="1800" spc="-10" dirty="0">
                <a:latin typeface="Calibri"/>
                <a:cs typeface="Calibri"/>
              </a:rPr>
              <a:t>uncovered rural  </a:t>
            </a:r>
            <a:r>
              <a:rPr sz="1800" spc="-5" dirty="0">
                <a:latin typeface="Calibri"/>
                <a:cs typeface="Calibri"/>
              </a:rPr>
              <a:t>households </a:t>
            </a:r>
            <a:r>
              <a:rPr sz="1800" dirty="0">
                <a:latin typeface="Calibri"/>
                <a:cs typeface="Calibri"/>
              </a:rPr>
              <a:t>in </a:t>
            </a:r>
            <a:r>
              <a:rPr sz="1800" spc="-10" dirty="0">
                <a:latin typeface="Calibri"/>
                <a:cs typeface="Calibri"/>
              </a:rPr>
              <a:t>next </a:t>
            </a:r>
            <a:r>
              <a:rPr sz="1800" dirty="0">
                <a:solidFill>
                  <a:srgbClr val="FF0000"/>
                </a:solidFill>
                <a:latin typeface="Calibri"/>
                <a:cs typeface="Calibri"/>
              </a:rPr>
              <a:t>5</a:t>
            </a:r>
            <a:r>
              <a:rPr sz="1800" spc="40" dirty="0">
                <a:solidFill>
                  <a:srgbClr val="FF0000"/>
                </a:solidFill>
                <a:latin typeface="Calibri"/>
                <a:cs typeface="Calibri"/>
              </a:rPr>
              <a:t> </a:t>
            </a:r>
            <a:r>
              <a:rPr sz="1800" spc="-10" dirty="0">
                <a:solidFill>
                  <a:srgbClr val="FF0000"/>
                </a:solidFill>
                <a:latin typeface="Calibri"/>
                <a:cs typeface="Calibri"/>
              </a:rPr>
              <a:t>years</a:t>
            </a:r>
            <a:r>
              <a:rPr sz="1800" spc="-10" dirty="0">
                <a:latin typeface="Calibri"/>
                <a:cs typeface="Calibri"/>
              </a:rPr>
              <a:t>.</a:t>
            </a:r>
            <a:endParaRPr sz="1800">
              <a:latin typeface="Calibri"/>
              <a:cs typeface="Calibri"/>
            </a:endParaRPr>
          </a:p>
        </p:txBody>
      </p:sp>
      <p:sp>
        <p:nvSpPr>
          <p:cNvPr id="3" name="object 3"/>
          <p:cNvSpPr/>
          <p:nvPr/>
        </p:nvSpPr>
        <p:spPr>
          <a:xfrm>
            <a:off x="8891016" y="1196339"/>
            <a:ext cx="2529839" cy="40431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98868" y="653795"/>
            <a:ext cx="2623807" cy="45834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261740" y="672719"/>
            <a:ext cx="1914397" cy="35458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305297" y="653795"/>
            <a:ext cx="2678049" cy="45783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8115807" y="662305"/>
            <a:ext cx="1385569" cy="449833"/>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4947" y="2705725"/>
            <a:ext cx="4882106" cy="1446550"/>
          </a:xfrm>
          <a:prstGeom prst="rect">
            <a:avLst/>
          </a:prstGeom>
          <a:noFill/>
        </p:spPr>
        <p:txBody>
          <a:bodyPr wrap="none" rtlCol="0">
            <a:spAutoFit/>
          </a:bodyPr>
          <a:lstStyle/>
          <a:p>
            <a:pPr algn="ctr"/>
            <a:r>
              <a:rPr lang="en-IN" sz="8800" dirty="0"/>
              <a:t>Thank You</a:t>
            </a:r>
          </a:p>
        </p:txBody>
      </p:sp>
    </p:spTree>
    <p:extLst>
      <p:ext uri="{BB962C8B-B14F-4D97-AF65-F5344CB8AC3E}">
        <p14:creationId xmlns:p14="http://schemas.microsoft.com/office/powerpoint/2010/main" val="416482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5424" y="228600"/>
            <a:ext cx="10780776" cy="5970865"/>
          </a:xfrm>
          <a:prstGeom prst="rect">
            <a:avLst/>
          </a:prstGeom>
        </p:spPr>
        <p:txBody>
          <a:bodyPr wrap="square">
            <a:spAutoFit/>
          </a:bodyPr>
          <a:lstStyle/>
          <a:p>
            <a:r>
              <a:rPr lang="en-IN" sz="4800" dirty="0">
                <a:solidFill>
                  <a:srgbClr val="FF0000"/>
                </a:solidFill>
              </a:rPr>
              <a:t>The UN defines </a:t>
            </a:r>
          </a:p>
          <a:p>
            <a:r>
              <a:rPr lang="en-IN" sz="5400" dirty="0">
                <a:solidFill>
                  <a:srgbClr val="FF0000"/>
                </a:solidFill>
              </a:rPr>
              <a:t>Rural Development as:</a:t>
            </a:r>
          </a:p>
          <a:p>
            <a:r>
              <a:rPr lang="en-IN" dirty="0"/>
              <a:t> </a:t>
            </a:r>
            <a:r>
              <a:rPr lang="en-IN" sz="4000" dirty="0"/>
              <a:t>“Rural Development is a process of change, by which the efforts of the people themselves are united, those of government authorities to improve their economic, social and cultural conditions of communities in to the life of the nation and to enable them to contribute fully to national programme.”</a:t>
            </a:r>
          </a:p>
        </p:txBody>
      </p:sp>
    </p:spTree>
    <p:extLst>
      <p:ext uri="{BB962C8B-B14F-4D97-AF65-F5344CB8AC3E}">
        <p14:creationId xmlns:p14="http://schemas.microsoft.com/office/powerpoint/2010/main" val="3809232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412721" y="920318"/>
            <a:ext cx="5468868" cy="63160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399404" y="914400"/>
            <a:ext cx="5425059" cy="58775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0" y="2015769"/>
            <a:ext cx="11855830" cy="4896020"/>
          </a:xfrm>
          <a:prstGeom prst="rect">
            <a:avLst/>
          </a:prstGeom>
        </p:spPr>
        <p:txBody>
          <a:bodyPr vert="horz" wrap="square" lIns="0" tIns="46355" rIns="0" bIns="0" rtlCol="0">
            <a:spAutoFit/>
          </a:bodyPr>
          <a:lstStyle/>
          <a:p>
            <a:pPr marL="220979" marR="213995" indent="173355">
              <a:lnSpc>
                <a:spcPct val="105500"/>
              </a:lnSpc>
              <a:spcBef>
                <a:spcPts val="365"/>
              </a:spcBef>
            </a:pPr>
            <a:r>
              <a:rPr lang="en-IN" sz="2800" spc="-20" dirty="0">
                <a:solidFill>
                  <a:srgbClr val="FF0000"/>
                </a:solidFill>
                <a:latin typeface="Calibri"/>
                <a:cs typeface="Calibri"/>
              </a:rPr>
              <a:t> </a:t>
            </a:r>
            <a:r>
              <a:rPr sz="2800" spc="-20" dirty="0">
                <a:solidFill>
                  <a:srgbClr val="FF0000"/>
                </a:solidFill>
                <a:latin typeface="Calibri"/>
                <a:cs typeface="Calibri"/>
              </a:rPr>
              <a:t>Rural </a:t>
            </a:r>
            <a:r>
              <a:rPr sz="2800" spc="-15" dirty="0">
                <a:solidFill>
                  <a:srgbClr val="FF0000"/>
                </a:solidFill>
                <a:latin typeface="Calibri"/>
                <a:cs typeface="Calibri"/>
              </a:rPr>
              <a:t>Development  </a:t>
            </a:r>
            <a:r>
              <a:rPr sz="2800" spc="-5" dirty="0">
                <a:latin typeface="Calibri"/>
                <a:cs typeface="Calibri"/>
              </a:rPr>
              <a:t>is the </a:t>
            </a:r>
            <a:r>
              <a:rPr sz="2800" spc="-15" dirty="0">
                <a:latin typeface="Calibri"/>
                <a:cs typeface="Calibri"/>
              </a:rPr>
              <a:t>process </a:t>
            </a:r>
            <a:r>
              <a:rPr sz="2800" spc="-10" dirty="0">
                <a:latin typeface="Calibri"/>
                <a:cs typeface="Calibri"/>
              </a:rPr>
              <a:t>of  </a:t>
            </a:r>
            <a:r>
              <a:rPr sz="2800" spc="-15" dirty="0">
                <a:latin typeface="Calibri"/>
                <a:cs typeface="Calibri"/>
              </a:rPr>
              <a:t>improving</a:t>
            </a:r>
            <a:r>
              <a:rPr lang="en-IN" sz="2800" spc="-15" dirty="0">
                <a:latin typeface="Calibri"/>
                <a:cs typeface="Calibri"/>
              </a:rPr>
              <a:t> the </a:t>
            </a:r>
            <a:r>
              <a:rPr sz="2800" spc="-10" dirty="0">
                <a:latin typeface="Calibri"/>
                <a:cs typeface="Calibri"/>
              </a:rPr>
              <a:t>social</a:t>
            </a:r>
            <a:r>
              <a:rPr lang="en-IN" sz="2800" spc="-10" dirty="0">
                <a:latin typeface="Calibri"/>
                <a:cs typeface="Calibri"/>
              </a:rPr>
              <a:t>,</a:t>
            </a:r>
            <a:r>
              <a:rPr sz="2800" spc="-10" dirty="0">
                <a:latin typeface="Calibri"/>
                <a:cs typeface="Calibri"/>
              </a:rPr>
              <a:t>economic, </a:t>
            </a:r>
            <a:r>
              <a:rPr sz="2800" spc="-5" dirty="0">
                <a:latin typeface="Calibri"/>
                <a:cs typeface="Calibri"/>
              </a:rPr>
              <a:t>and</a:t>
            </a:r>
            <a:r>
              <a:rPr lang="en-IN" sz="2800" spc="-35" dirty="0">
                <a:latin typeface="Calibri"/>
                <a:cs typeface="Calibri"/>
              </a:rPr>
              <a:t> </a:t>
            </a:r>
            <a:r>
              <a:rPr sz="2800" spc="-15" dirty="0">
                <a:latin typeface="Calibri"/>
                <a:cs typeface="Calibri"/>
              </a:rPr>
              <a:t>cultural  </a:t>
            </a:r>
            <a:r>
              <a:rPr sz="2800" spc="-10" dirty="0">
                <a:latin typeface="Calibri"/>
                <a:cs typeface="Calibri"/>
              </a:rPr>
              <a:t>conditions </a:t>
            </a:r>
            <a:r>
              <a:rPr sz="2800" spc="-5" dirty="0">
                <a:latin typeface="Calibri"/>
                <a:cs typeface="Calibri"/>
              </a:rPr>
              <a:t>of a </a:t>
            </a:r>
            <a:r>
              <a:rPr sz="2800" spc="-15" dirty="0">
                <a:latin typeface="Calibri"/>
                <a:cs typeface="Calibri"/>
              </a:rPr>
              <a:t>village  </a:t>
            </a:r>
            <a:r>
              <a:rPr sz="2800" spc="-5" dirty="0">
                <a:latin typeface="Calibri"/>
                <a:cs typeface="Calibri"/>
              </a:rPr>
              <a:t>or </a:t>
            </a:r>
            <a:r>
              <a:rPr sz="2800" spc="-10" dirty="0">
                <a:latin typeface="Calibri"/>
                <a:cs typeface="Calibri"/>
              </a:rPr>
              <a:t>small</a:t>
            </a:r>
            <a:r>
              <a:rPr sz="2800" spc="-5" dirty="0">
                <a:latin typeface="Calibri"/>
                <a:cs typeface="Calibri"/>
              </a:rPr>
              <a:t> </a:t>
            </a:r>
            <a:r>
              <a:rPr sz="2800" spc="-15" dirty="0">
                <a:latin typeface="Calibri"/>
                <a:cs typeface="Calibri"/>
              </a:rPr>
              <a:t>town.</a:t>
            </a:r>
            <a:endParaRPr lang="en-IN" sz="2800" spc="-15" dirty="0">
              <a:latin typeface="Calibri"/>
              <a:cs typeface="Calibri"/>
            </a:endParaRPr>
          </a:p>
          <a:p>
            <a:endParaRPr lang="en-IN" sz="2800" spc="-15" dirty="0">
              <a:latin typeface="Calibri"/>
              <a:cs typeface="Calibri"/>
            </a:endParaRPr>
          </a:p>
          <a:p>
            <a:r>
              <a:rPr lang="en-IN" sz="2800" spc="-15" dirty="0">
                <a:latin typeface="Calibri"/>
                <a:cs typeface="Calibri"/>
              </a:rPr>
              <a:t>      </a:t>
            </a:r>
            <a:r>
              <a:rPr lang="en-IN" sz="2800" dirty="0"/>
              <a:t>Rural development is a strategy designed to improve the economic and social life of rural poor. It is a process, which aims at improving the well being and self realization of people living outside the urbanized areas through collective process. </a:t>
            </a:r>
          </a:p>
          <a:p>
            <a:endParaRPr lang="en-IN" sz="2800" dirty="0"/>
          </a:p>
          <a:p>
            <a:r>
              <a:rPr lang="en-IN" sz="2800" dirty="0"/>
              <a:t>      Rural Development is all about bringing change among rural community from the traditional way of living to progressive way of living. It is also expressed as a movement for progress.</a:t>
            </a:r>
          </a:p>
          <a:p>
            <a:pPr marL="220979" marR="213995" indent="173355" algn="ctr">
              <a:lnSpc>
                <a:spcPct val="105500"/>
              </a:lnSpc>
              <a:spcBef>
                <a:spcPts val="365"/>
              </a:spcBef>
            </a:pPr>
            <a:endParaRPr sz="28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308228"/>
            <a:ext cx="6931661" cy="1797928"/>
          </a:xfrm>
          <a:prstGeom prst="rect">
            <a:avLst/>
          </a:prstGeom>
        </p:spPr>
        <p:txBody>
          <a:bodyPr vert="horz" wrap="square" lIns="0" tIns="12700" rIns="0" bIns="0" rtlCol="0">
            <a:spAutoFit/>
          </a:bodyPr>
          <a:lstStyle/>
          <a:p>
            <a:pPr marL="12700">
              <a:lnSpc>
                <a:spcPct val="100000"/>
              </a:lnSpc>
              <a:spcBef>
                <a:spcPts val="100"/>
              </a:spcBef>
            </a:pPr>
            <a:r>
              <a:rPr lang="en-IN" spc="-45" dirty="0">
                <a:solidFill>
                  <a:schemeClr val="tx2">
                    <a:lumMod val="50000"/>
                  </a:schemeClr>
                </a:solidFill>
              </a:rPr>
              <a:t>PROBLEMS IN RURAL REGIONS</a:t>
            </a:r>
            <a:br>
              <a:rPr lang="en-IN" spc="-45" dirty="0"/>
            </a:br>
            <a:br>
              <a:rPr lang="en-IN" spc="-45" dirty="0"/>
            </a:br>
            <a:r>
              <a:rPr sz="2800" spc="-45" dirty="0"/>
              <a:t>PEOPLE </a:t>
            </a:r>
            <a:r>
              <a:rPr sz="2800" spc="-80" dirty="0"/>
              <a:t>RELATED</a:t>
            </a:r>
            <a:r>
              <a:rPr sz="2800" spc="-180" dirty="0"/>
              <a:t> </a:t>
            </a:r>
            <a:r>
              <a:rPr sz="2800" spc="-45" dirty="0"/>
              <a:t>PROBLEMS</a:t>
            </a:r>
          </a:p>
        </p:txBody>
      </p:sp>
      <p:sp>
        <p:nvSpPr>
          <p:cNvPr id="3" name="object 3"/>
          <p:cNvSpPr txBox="1"/>
          <p:nvPr/>
        </p:nvSpPr>
        <p:spPr>
          <a:xfrm>
            <a:off x="916939" y="1737106"/>
            <a:ext cx="6063615" cy="4943020"/>
          </a:xfrm>
          <a:prstGeom prst="rect">
            <a:avLst/>
          </a:prstGeom>
        </p:spPr>
        <p:txBody>
          <a:bodyPr vert="horz" wrap="square" lIns="0" tIns="13335" rIns="0" bIns="0" rtlCol="0">
            <a:spAutoFit/>
          </a:bodyPr>
          <a:lstStyle/>
          <a:p>
            <a:pPr marL="241300" indent="-229235">
              <a:lnSpc>
                <a:spcPct val="100000"/>
              </a:lnSpc>
              <a:spcBef>
                <a:spcPts val="105"/>
              </a:spcBef>
              <a:buFont typeface="Arial"/>
              <a:buChar char="•"/>
              <a:tabLst>
                <a:tab pos="241935" algn="l"/>
              </a:tabLst>
            </a:pPr>
            <a:endParaRPr lang="en-IN" sz="2600" spc="-30" dirty="0">
              <a:latin typeface="Calibri"/>
              <a:cs typeface="Calibri"/>
            </a:endParaRPr>
          </a:p>
          <a:p>
            <a:pPr marL="241300" indent="-229235">
              <a:lnSpc>
                <a:spcPct val="100000"/>
              </a:lnSpc>
              <a:spcBef>
                <a:spcPts val="105"/>
              </a:spcBef>
              <a:buFont typeface="Arial"/>
              <a:buChar char="•"/>
              <a:tabLst>
                <a:tab pos="241935" algn="l"/>
              </a:tabLst>
            </a:pPr>
            <a:endParaRPr lang="en-IN" sz="2600" spc="-30" dirty="0">
              <a:latin typeface="Calibri"/>
              <a:cs typeface="Calibri"/>
            </a:endParaRPr>
          </a:p>
          <a:p>
            <a:pPr marL="241300" indent="-229235">
              <a:lnSpc>
                <a:spcPct val="100000"/>
              </a:lnSpc>
              <a:spcBef>
                <a:spcPts val="105"/>
              </a:spcBef>
              <a:buFont typeface="Arial"/>
              <a:buChar char="•"/>
              <a:tabLst>
                <a:tab pos="241935" algn="l"/>
              </a:tabLst>
            </a:pPr>
            <a:r>
              <a:rPr sz="2600" spc="-30" dirty="0">
                <a:latin typeface="Calibri"/>
                <a:cs typeface="Calibri"/>
              </a:rPr>
              <a:t>1.Traditional </a:t>
            </a:r>
            <a:r>
              <a:rPr sz="2600" spc="-25" dirty="0">
                <a:latin typeface="Calibri"/>
                <a:cs typeface="Calibri"/>
              </a:rPr>
              <a:t>way </a:t>
            </a:r>
            <a:r>
              <a:rPr sz="2600" spc="-5" dirty="0">
                <a:latin typeface="Calibri"/>
                <a:cs typeface="Calibri"/>
              </a:rPr>
              <a:t>of</a:t>
            </a:r>
            <a:r>
              <a:rPr sz="2600" spc="20" dirty="0">
                <a:latin typeface="Calibri"/>
                <a:cs typeface="Calibri"/>
              </a:rPr>
              <a:t> </a:t>
            </a:r>
            <a:r>
              <a:rPr sz="2600" dirty="0">
                <a:latin typeface="Calibri"/>
                <a:cs typeface="Calibri"/>
              </a:rPr>
              <a:t>thinking.</a:t>
            </a:r>
          </a:p>
          <a:p>
            <a:pPr marL="241300" indent="-229235">
              <a:lnSpc>
                <a:spcPct val="100000"/>
              </a:lnSpc>
              <a:spcBef>
                <a:spcPts val="55"/>
              </a:spcBef>
              <a:buFont typeface="Arial"/>
              <a:buChar char="•"/>
              <a:tabLst>
                <a:tab pos="241935" algn="l"/>
              </a:tabLst>
            </a:pPr>
            <a:r>
              <a:rPr sz="2600" spc="-10" dirty="0">
                <a:latin typeface="Calibri"/>
                <a:cs typeface="Calibri"/>
              </a:rPr>
              <a:t>2.Poor</a:t>
            </a:r>
            <a:r>
              <a:rPr sz="2600" spc="-5" dirty="0">
                <a:latin typeface="Calibri"/>
                <a:cs typeface="Calibri"/>
              </a:rPr>
              <a:t> </a:t>
            </a:r>
            <a:r>
              <a:rPr sz="2600" spc="-10" dirty="0">
                <a:latin typeface="Calibri"/>
                <a:cs typeface="Calibri"/>
              </a:rPr>
              <a:t>understanding.</a:t>
            </a:r>
            <a:endParaRPr sz="2600" dirty="0">
              <a:latin typeface="Calibri"/>
              <a:cs typeface="Calibri"/>
            </a:endParaRPr>
          </a:p>
          <a:p>
            <a:pPr marL="236854" marR="5080" indent="-224790">
              <a:lnSpc>
                <a:spcPts val="3190"/>
              </a:lnSpc>
              <a:spcBef>
                <a:spcPts val="114"/>
              </a:spcBef>
              <a:buFont typeface="Arial"/>
              <a:buChar char="•"/>
              <a:tabLst>
                <a:tab pos="241935" algn="l"/>
              </a:tabLst>
            </a:pPr>
            <a:r>
              <a:rPr sz="2600" spc="-5" dirty="0">
                <a:latin typeface="Calibri"/>
                <a:cs typeface="Calibri"/>
              </a:rPr>
              <a:t>3.Low </a:t>
            </a:r>
            <a:r>
              <a:rPr sz="2600" spc="-10" dirty="0">
                <a:latin typeface="Calibri"/>
                <a:cs typeface="Calibri"/>
              </a:rPr>
              <a:t>level </a:t>
            </a:r>
            <a:r>
              <a:rPr sz="2600" spc="-5" dirty="0">
                <a:latin typeface="Calibri"/>
                <a:cs typeface="Calibri"/>
              </a:rPr>
              <a:t>of education </a:t>
            </a:r>
            <a:r>
              <a:rPr sz="2600" spc="-15" dirty="0">
                <a:latin typeface="Calibri"/>
                <a:cs typeface="Calibri"/>
              </a:rPr>
              <a:t>to understand  </a:t>
            </a:r>
            <a:r>
              <a:rPr sz="2600" spc="-10" dirty="0">
                <a:latin typeface="Calibri"/>
                <a:cs typeface="Calibri"/>
              </a:rPr>
              <a:t>developmental </a:t>
            </a:r>
            <a:r>
              <a:rPr sz="2600" spc="-20" dirty="0">
                <a:latin typeface="Calibri"/>
                <a:cs typeface="Calibri"/>
              </a:rPr>
              <a:t>efforts </a:t>
            </a:r>
            <a:r>
              <a:rPr sz="2600" dirty="0">
                <a:latin typeface="Calibri"/>
                <a:cs typeface="Calibri"/>
              </a:rPr>
              <a:t>and </a:t>
            </a:r>
            <a:r>
              <a:rPr sz="2600" spc="-5" dirty="0">
                <a:latin typeface="Calibri"/>
                <a:cs typeface="Calibri"/>
              </a:rPr>
              <a:t>new</a:t>
            </a:r>
            <a:r>
              <a:rPr sz="2600" spc="-50" dirty="0">
                <a:latin typeface="Calibri"/>
                <a:cs typeface="Calibri"/>
              </a:rPr>
              <a:t> </a:t>
            </a:r>
            <a:r>
              <a:rPr sz="2600" spc="-20" dirty="0">
                <a:latin typeface="Calibri"/>
                <a:cs typeface="Calibri"/>
              </a:rPr>
              <a:t>technology.</a:t>
            </a:r>
            <a:endParaRPr sz="2600" dirty="0">
              <a:latin typeface="Calibri"/>
              <a:cs typeface="Calibri"/>
            </a:endParaRPr>
          </a:p>
          <a:p>
            <a:pPr marL="241935" marR="953135" indent="-241935">
              <a:lnSpc>
                <a:spcPts val="3180"/>
              </a:lnSpc>
              <a:buFont typeface="Arial"/>
              <a:buChar char="•"/>
              <a:tabLst>
                <a:tab pos="241935" algn="l"/>
              </a:tabLst>
            </a:pPr>
            <a:r>
              <a:rPr sz="2600" dirty="0">
                <a:latin typeface="Calibri"/>
                <a:cs typeface="Calibri"/>
              </a:rPr>
              <a:t>4.Deprived </a:t>
            </a:r>
            <a:r>
              <a:rPr sz="2600" spc="-10" dirty="0">
                <a:latin typeface="Calibri"/>
                <a:cs typeface="Calibri"/>
              </a:rPr>
              <a:t>psychology </a:t>
            </a:r>
            <a:r>
              <a:rPr sz="2600" dirty="0">
                <a:latin typeface="Calibri"/>
                <a:cs typeface="Calibri"/>
              </a:rPr>
              <a:t>and</a:t>
            </a:r>
            <a:r>
              <a:rPr sz="2600" spc="-114" dirty="0">
                <a:latin typeface="Calibri"/>
                <a:cs typeface="Calibri"/>
              </a:rPr>
              <a:t> </a:t>
            </a:r>
            <a:r>
              <a:rPr sz="2600" spc="-5" dirty="0">
                <a:latin typeface="Calibri"/>
                <a:cs typeface="Calibri"/>
              </a:rPr>
              <a:t>scientific  </a:t>
            </a:r>
            <a:r>
              <a:rPr sz="2600" spc="-10" dirty="0">
                <a:latin typeface="Calibri"/>
                <a:cs typeface="Calibri"/>
              </a:rPr>
              <a:t>orientation.</a:t>
            </a:r>
            <a:endParaRPr sz="2600" dirty="0">
              <a:latin typeface="Calibri"/>
              <a:cs typeface="Calibri"/>
            </a:endParaRPr>
          </a:p>
          <a:p>
            <a:pPr marL="241300" indent="-229235">
              <a:lnSpc>
                <a:spcPts val="3080"/>
              </a:lnSpc>
              <a:buFont typeface="Arial"/>
              <a:buChar char="•"/>
              <a:tabLst>
                <a:tab pos="241935" algn="l"/>
              </a:tabLst>
            </a:pPr>
            <a:r>
              <a:rPr sz="2600" dirty="0">
                <a:latin typeface="Calibri"/>
                <a:cs typeface="Calibri"/>
              </a:rPr>
              <a:t>5.Lack </a:t>
            </a:r>
            <a:r>
              <a:rPr sz="2600" spc="-5" dirty="0">
                <a:latin typeface="Calibri"/>
                <a:cs typeface="Calibri"/>
              </a:rPr>
              <a:t>of</a:t>
            </a:r>
            <a:r>
              <a:rPr sz="2600" spc="-20" dirty="0">
                <a:latin typeface="Calibri"/>
                <a:cs typeface="Calibri"/>
              </a:rPr>
              <a:t> </a:t>
            </a:r>
            <a:r>
              <a:rPr sz="2600" spc="-10" dirty="0">
                <a:latin typeface="Calibri"/>
                <a:cs typeface="Calibri"/>
              </a:rPr>
              <a:t>confidence.</a:t>
            </a:r>
            <a:endParaRPr sz="2600" dirty="0">
              <a:latin typeface="Calibri"/>
              <a:cs typeface="Calibri"/>
            </a:endParaRPr>
          </a:p>
          <a:p>
            <a:pPr marL="241300" indent="-229235">
              <a:lnSpc>
                <a:spcPct val="100000"/>
              </a:lnSpc>
              <a:spcBef>
                <a:spcPts val="60"/>
              </a:spcBef>
              <a:buFont typeface="Arial"/>
              <a:buChar char="•"/>
              <a:tabLst>
                <a:tab pos="241935" algn="l"/>
              </a:tabLst>
            </a:pPr>
            <a:r>
              <a:rPr sz="2600" spc="-10" dirty="0">
                <a:latin typeface="Calibri"/>
                <a:cs typeface="Calibri"/>
              </a:rPr>
              <a:t>6.Poor</a:t>
            </a:r>
            <a:r>
              <a:rPr sz="2600" spc="-5" dirty="0">
                <a:latin typeface="Calibri"/>
                <a:cs typeface="Calibri"/>
              </a:rPr>
              <a:t> </a:t>
            </a:r>
            <a:r>
              <a:rPr sz="2600" spc="-10" dirty="0">
                <a:latin typeface="Calibri"/>
                <a:cs typeface="Calibri"/>
              </a:rPr>
              <a:t>awareness.</a:t>
            </a:r>
            <a:endParaRPr sz="2600" dirty="0">
              <a:latin typeface="Calibri"/>
              <a:cs typeface="Calibri"/>
            </a:endParaRPr>
          </a:p>
          <a:p>
            <a:pPr marL="241300" indent="-229235">
              <a:lnSpc>
                <a:spcPct val="100000"/>
              </a:lnSpc>
              <a:spcBef>
                <a:spcPts val="60"/>
              </a:spcBef>
              <a:buFont typeface="Arial"/>
              <a:buChar char="•"/>
              <a:tabLst>
                <a:tab pos="241935" algn="l"/>
              </a:tabLst>
            </a:pPr>
            <a:r>
              <a:rPr sz="2600" spc="-5" dirty="0">
                <a:latin typeface="Calibri"/>
                <a:cs typeface="Calibri"/>
              </a:rPr>
              <a:t>7.Existence </a:t>
            </a:r>
            <a:r>
              <a:rPr sz="2600" dirty="0">
                <a:latin typeface="Calibri"/>
                <a:cs typeface="Calibri"/>
              </a:rPr>
              <a:t>of </a:t>
            </a:r>
            <a:r>
              <a:rPr sz="2600" spc="-15" dirty="0">
                <a:latin typeface="Calibri"/>
                <a:cs typeface="Calibri"/>
              </a:rPr>
              <a:t>unfelt</a:t>
            </a:r>
            <a:r>
              <a:rPr sz="2600" spc="-95" dirty="0">
                <a:latin typeface="Calibri"/>
                <a:cs typeface="Calibri"/>
              </a:rPr>
              <a:t> </a:t>
            </a:r>
            <a:r>
              <a:rPr sz="2600" spc="-5" dirty="0">
                <a:latin typeface="Calibri"/>
                <a:cs typeface="Calibri"/>
              </a:rPr>
              <a:t>needs.</a:t>
            </a:r>
            <a:endParaRPr sz="2600" dirty="0">
              <a:latin typeface="Calibri"/>
              <a:cs typeface="Calibri"/>
            </a:endParaRPr>
          </a:p>
          <a:p>
            <a:pPr marL="241300" indent="-229235">
              <a:lnSpc>
                <a:spcPct val="100000"/>
              </a:lnSpc>
              <a:spcBef>
                <a:spcPts val="75"/>
              </a:spcBef>
              <a:buFont typeface="Arial"/>
              <a:buChar char="•"/>
              <a:tabLst>
                <a:tab pos="241935" algn="l"/>
              </a:tabLst>
            </a:pPr>
            <a:r>
              <a:rPr sz="2600" spc="-15" dirty="0">
                <a:latin typeface="Calibri"/>
                <a:cs typeface="Calibri"/>
              </a:rPr>
              <a:t>8.Personal</a:t>
            </a:r>
            <a:r>
              <a:rPr sz="2600" spc="-30" dirty="0">
                <a:latin typeface="Calibri"/>
                <a:cs typeface="Calibri"/>
              </a:rPr>
              <a:t> </a:t>
            </a:r>
            <a:r>
              <a:rPr sz="2600" spc="-5" dirty="0">
                <a:latin typeface="Calibri"/>
                <a:cs typeface="Calibri"/>
              </a:rPr>
              <a:t>ego.</a:t>
            </a:r>
            <a:endParaRPr sz="260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356475" cy="690574"/>
          </a:xfrm>
          <a:prstGeom prst="rect">
            <a:avLst/>
          </a:prstGeom>
        </p:spPr>
        <p:txBody>
          <a:bodyPr vert="horz" wrap="square" lIns="0" tIns="13335" rIns="0" bIns="0" rtlCol="0">
            <a:spAutoFit/>
          </a:bodyPr>
          <a:lstStyle/>
          <a:p>
            <a:pPr marL="12700">
              <a:lnSpc>
                <a:spcPct val="100000"/>
              </a:lnSpc>
              <a:spcBef>
                <a:spcPts val="105"/>
              </a:spcBef>
            </a:pPr>
            <a:r>
              <a:rPr spc="-75" dirty="0"/>
              <a:t>AGR</a:t>
            </a:r>
            <a:r>
              <a:rPr lang="en-IN" spc="-75" dirty="0"/>
              <a:t>O </a:t>
            </a:r>
            <a:r>
              <a:rPr spc="-75" dirty="0"/>
              <a:t>RELATED</a:t>
            </a:r>
            <a:r>
              <a:rPr spc="-145" dirty="0"/>
              <a:t> </a:t>
            </a:r>
            <a:r>
              <a:rPr spc="-40" dirty="0"/>
              <a:t>PROBLEM</a:t>
            </a:r>
          </a:p>
        </p:txBody>
      </p:sp>
      <p:sp>
        <p:nvSpPr>
          <p:cNvPr id="3" name="object 3"/>
          <p:cNvSpPr txBox="1"/>
          <p:nvPr/>
        </p:nvSpPr>
        <p:spPr>
          <a:xfrm>
            <a:off x="916939" y="1707918"/>
            <a:ext cx="8732520" cy="4163063"/>
          </a:xfrm>
          <a:prstGeom prst="rect">
            <a:avLst/>
          </a:prstGeom>
        </p:spPr>
        <p:txBody>
          <a:bodyPr vert="horz" wrap="square" lIns="0" tIns="12065" rIns="0" bIns="0" rtlCol="0">
            <a:spAutoFit/>
          </a:bodyPr>
          <a:lstStyle/>
          <a:p>
            <a:pPr marL="12700" marR="5080">
              <a:lnSpc>
                <a:spcPct val="120000"/>
              </a:lnSpc>
              <a:spcBef>
                <a:spcPts val="95"/>
              </a:spcBef>
            </a:pPr>
            <a:r>
              <a:rPr sz="2800" dirty="0">
                <a:latin typeface="Calibri"/>
                <a:cs typeface="Calibri"/>
              </a:rPr>
              <a:t>1.Lack </a:t>
            </a:r>
            <a:r>
              <a:rPr sz="2800" spc="-5" dirty="0">
                <a:latin typeface="Calibri"/>
                <a:cs typeface="Calibri"/>
              </a:rPr>
              <a:t>of </a:t>
            </a:r>
            <a:r>
              <a:rPr sz="2800" spc="-15" dirty="0">
                <a:latin typeface="Calibri"/>
                <a:cs typeface="Calibri"/>
              </a:rPr>
              <a:t>expected awareness </a:t>
            </a:r>
            <a:r>
              <a:rPr sz="2800" spc="-5" dirty="0">
                <a:latin typeface="Calibri"/>
                <a:cs typeface="Calibri"/>
              </a:rPr>
              <a:t>,knowledge ,skill and </a:t>
            </a:r>
            <a:r>
              <a:rPr sz="2800" spc="-10" dirty="0">
                <a:latin typeface="Calibri"/>
                <a:cs typeface="Calibri"/>
              </a:rPr>
              <a:t>attitude.  2.Unavailability </a:t>
            </a:r>
            <a:r>
              <a:rPr sz="2800" spc="-5" dirty="0">
                <a:latin typeface="Calibri"/>
                <a:cs typeface="Calibri"/>
              </a:rPr>
              <a:t>of</a:t>
            </a:r>
            <a:r>
              <a:rPr sz="2800" spc="30" dirty="0">
                <a:latin typeface="Calibri"/>
                <a:cs typeface="Calibri"/>
              </a:rPr>
              <a:t> </a:t>
            </a:r>
            <a:r>
              <a:rPr sz="2800" spc="-5" dirty="0">
                <a:latin typeface="Calibri"/>
                <a:cs typeface="Calibri"/>
              </a:rPr>
              <a:t>inputs.</a:t>
            </a:r>
            <a:endParaRPr sz="2800" dirty="0">
              <a:latin typeface="Calibri"/>
              <a:cs typeface="Calibri"/>
            </a:endParaRPr>
          </a:p>
          <a:p>
            <a:pPr marL="282575" indent="-270510">
              <a:lnSpc>
                <a:spcPct val="100000"/>
              </a:lnSpc>
              <a:spcBef>
                <a:spcPts val="665"/>
              </a:spcBef>
              <a:buSzPct val="96428"/>
              <a:buAutoNum type="arabicPeriod" startAt="3"/>
              <a:tabLst>
                <a:tab pos="283210" algn="l"/>
              </a:tabLst>
            </a:pPr>
            <a:r>
              <a:rPr sz="2800" spc="-20" dirty="0">
                <a:latin typeface="Calibri"/>
                <a:cs typeface="Calibri"/>
              </a:rPr>
              <a:t>Poor </a:t>
            </a:r>
            <a:r>
              <a:rPr sz="2800" spc="-15" dirty="0">
                <a:latin typeface="Calibri"/>
                <a:cs typeface="Calibri"/>
              </a:rPr>
              <a:t>marketing</a:t>
            </a:r>
            <a:r>
              <a:rPr sz="2800" spc="35" dirty="0">
                <a:latin typeface="Calibri"/>
                <a:cs typeface="Calibri"/>
              </a:rPr>
              <a:t> </a:t>
            </a:r>
            <a:r>
              <a:rPr sz="2800" spc="-30" dirty="0">
                <a:latin typeface="Calibri"/>
                <a:cs typeface="Calibri"/>
              </a:rPr>
              <a:t>facility.</a:t>
            </a:r>
            <a:endParaRPr sz="2800" dirty="0">
              <a:latin typeface="Calibri"/>
              <a:cs typeface="Calibri"/>
            </a:endParaRPr>
          </a:p>
          <a:p>
            <a:pPr marL="282575" indent="-270510">
              <a:lnSpc>
                <a:spcPct val="100000"/>
              </a:lnSpc>
              <a:spcBef>
                <a:spcPts val="660"/>
              </a:spcBef>
              <a:buSzPct val="96428"/>
              <a:buAutoNum type="arabicPeriod" startAt="3"/>
              <a:tabLst>
                <a:tab pos="283210" algn="l"/>
              </a:tabLst>
            </a:pPr>
            <a:r>
              <a:rPr sz="2800" spc="-10" dirty="0">
                <a:latin typeface="Calibri"/>
                <a:cs typeface="Calibri"/>
              </a:rPr>
              <a:t>Insufficient extension </a:t>
            </a:r>
            <a:r>
              <a:rPr sz="2800" spc="-5" dirty="0">
                <a:latin typeface="Calibri"/>
                <a:cs typeface="Calibri"/>
              </a:rPr>
              <a:t>of </a:t>
            </a:r>
            <a:r>
              <a:rPr sz="2800" spc="-25" dirty="0">
                <a:latin typeface="Calibri"/>
                <a:cs typeface="Calibri"/>
              </a:rPr>
              <a:t>staff </a:t>
            </a:r>
            <a:r>
              <a:rPr sz="2800" spc="-5" dirty="0">
                <a:latin typeface="Calibri"/>
                <a:cs typeface="Calibri"/>
              </a:rPr>
              <a:t>and</a:t>
            </a:r>
            <a:r>
              <a:rPr sz="2800" spc="125" dirty="0">
                <a:latin typeface="Calibri"/>
                <a:cs typeface="Calibri"/>
              </a:rPr>
              <a:t> </a:t>
            </a:r>
            <a:r>
              <a:rPr sz="2800" spc="-5" dirty="0">
                <a:latin typeface="Calibri"/>
                <a:cs typeface="Calibri"/>
              </a:rPr>
              <a:t>services.</a:t>
            </a:r>
            <a:endParaRPr sz="2800" dirty="0">
              <a:latin typeface="Calibri"/>
              <a:cs typeface="Calibri"/>
            </a:endParaRPr>
          </a:p>
          <a:p>
            <a:pPr marL="12700" marR="1616710">
              <a:lnSpc>
                <a:spcPct val="119600"/>
              </a:lnSpc>
              <a:spcBef>
                <a:spcPts val="15"/>
              </a:spcBef>
              <a:buSzPct val="96428"/>
              <a:buAutoNum type="arabicPeriod" startAt="3"/>
              <a:tabLst>
                <a:tab pos="283210" algn="l"/>
              </a:tabLst>
            </a:pPr>
            <a:r>
              <a:rPr sz="2800" spc="-5" dirty="0">
                <a:latin typeface="Calibri"/>
                <a:cs typeface="Calibri"/>
              </a:rPr>
              <a:t>Multidimensional </a:t>
            </a:r>
            <a:r>
              <a:rPr sz="2800" spc="-15" dirty="0">
                <a:latin typeface="Calibri"/>
                <a:cs typeface="Calibri"/>
              </a:rPr>
              <a:t>tasks to </a:t>
            </a:r>
            <a:r>
              <a:rPr sz="2800" spc="-10" dirty="0">
                <a:latin typeface="Calibri"/>
                <a:cs typeface="Calibri"/>
              </a:rPr>
              <a:t>extension </a:t>
            </a:r>
            <a:r>
              <a:rPr sz="2800" spc="-15" dirty="0">
                <a:latin typeface="Calibri"/>
                <a:cs typeface="Calibri"/>
              </a:rPr>
              <a:t>personnel.  </a:t>
            </a:r>
            <a:r>
              <a:rPr sz="2800" spc="-5" dirty="0">
                <a:latin typeface="Calibri"/>
                <a:cs typeface="Calibri"/>
              </a:rPr>
              <a:t>6.Small </a:t>
            </a:r>
            <a:r>
              <a:rPr sz="2800" spc="-25" dirty="0">
                <a:latin typeface="Calibri"/>
                <a:cs typeface="Calibri"/>
              </a:rPr>
              <a:t>size </a:t>
            </a:r>
            <a:r>
              <a:rPr sz="2800" spc="-5" dirty="0">
                <a:latin typeface="Calibri"/>
                <a:cs typeface="Calibri"/>
              </a:rPr>
              <a:t>of</a:t>
            </a:r>
            <a:r>
              <a:rPr sz="2800" spc="60" dirty="0">
                <a:latin typeface="Calibri"/>
                <a:cs typeface="Calibri"/>
              </a:rPr>
              <a:t> </a:t>
            </a:r>
            <a:r>
              <a:rPr sz="2800" spc="-5" dirty="0">
                <a:latin typeface="Calibri"/>
                <a:cs typeface="Calibri"/>
              </a:rPr>
              <a:t>landholding</a:t>
            </a:r>
            <a:endParaRPr sz="2800" dirty="0">
              <a:latin typeface="Calibri"/>
              <a:cs typeface="Calibri"/>
            </a:endParaRPr>
          </a:p>
          <a:p>
            <a:pPr marL="12700">
              <a:lnSpc>
                <a:spcPct val="100000"/>
              </a:lnSpc>
              <a:spcBef>
                <a:spcPts val="660"/>
              </a:spcBef>
            </a:pPr>
            <a:r>
              <a:rPr sz="2800" spc="-10" dirty="0">
                <a:latin typeface="Calibri"/>
                <a:cs typeface="Calibri"/>
              </a:rPr>
              <a:t>7.Division </a:t>
            </a:r>
            <a:r>
              <a:rPr sz="2800" spc="-5" dirty="0">
                <a:latin typeface="Calibri"/>
                <a:cs typeface="Calibri"/>
              </a:rPr>
              <a:t>of</a:t>
            </a:r>
            <a:r>
              <a:rPr sz="2800" spc="55" dirty="0">
                <a:latin typeface="Calibri"/>
                <a:cs typeface="Calibri"/>
              </a:rPr>
              <a:t> </a:t>
            </a:r>
            <a:r>
              <a:rPr sz="2800" spc="-5" dirty="0">
                <a:latin typeface="Calibri"/>
                <a:cs typeface="Calibri"/>
              </a:rPr>
              <a:t>land.</a:t>
            </a:r>
            <a:endParaRPr sz="2800" dirty="0">
              <a:latin typeface="Calibri"/>
              <a:cs typeface="Calibri"/>
            </a:endParaRPr>
          </a:p>
          <a:p>
            <a:pPr marL="12700">
              <a:lnSpc>
                <a:spcPct val="100000"/>
              </a:lnSpc>
              <a:spcBef>
                <a:spcPts val="675"/>
              </a:spcBef>
            </a:pPr>
            <a:r>
              <a:rPr sz="2800" spc="-10" dirty="0">
                <a:latin typeface="Calibri"/>
                <a:cs typeface="Calibri"/>
              </a:rPr>
              <a:t>8.Unwillingness </a:t>
            </a:r>
            <a:r>
              <a:rPr sz="2800" spc="-15" dirty="0">
                <a:latin typeface="Calibri"/>
                <a:cs typeface="Calibri"/>
              </a:rPr>
              <a:t>to </a:t>
            </a:r>
            <a:r>
              <a:rPr sz="2800" spc="-10" dirty="0">
                <a:latin typeface="Calibri"/>
                <a:cs typeface="Calibri"/>
              </a:rPr>
              <a:t>work </a:t>
            </a:r>
            <a:r>
              <a:rPr sz="2800" spc="-5" dirty="0">
                <a:latin typeface="Calibri"/>
                <a:cs typeface="Calibri"/>
              </a:rPr>
              <a:t>and </a:t>
            </a:r>
            <a:r>
              <a:rPr sz="2800" spc="-35" dirty="0">
                <a:latin typeface="Calibri"/>
                <a:cs typeface="Calibri"/>
              </a:rPr>
              <a:t>stay </a:t>
            </a:r>
            <a:r>
              <a:rPr sz="2800" spc="-5" dirty="0">
                <a:latin typeface="Calibri"/>
                <a:cs typeface="Calibri"/>
              </a:rPr>
              <a:t>in </a:t>
            </a:r>
            <a:r>
              <a:rPr sz="2800" spc="-15" dirty="0">
                <a:latin typeface="Calibri"/>
                <a:cs typeface="Calibri"/>
              </a:rPr>
              <a:t>rural</a:t>
            </a:r>
            <a:r>
              <a:rPr sz="2800" spc="210" dirty="0">
                <a:latin typeface="Calibri"/>
                <a:cs typeface="Calibri"/>
              </a:rPr>
              <a:t> </a:t>
            </a:r>
            <a:r>
              <a:rPr sz="2800" spc="-10" dirty="0">
                <a:latin typeface="Calibri"/>
                <a:cs typeface="Calibri"/>
              </a:rPr>
              <a:t>areas.</a:t>
            </a:r>
            <a:endParaRPr sz="280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120890" cy="697230"/>
          </a:xfrm>
          <a:prstGeom prst="rect">
            <a:avLst/>
          </a:prstGeom>
        </p:spPr>
        <p:txBody>
          <a:bodyPr vert="horz" wrap="square" lIns="0" tIns="13335" rIns="0" bIns="0" rtlCol="0">
            <a:spAutoFit/>
          </a:bodyPr>
          <a:lstStyle/>
          <a:p>
            <a:pPr marL="12700">
              <a:lnSpc>
                <a:spcPct val="100000"/>
              </a:lnSpc>
              <a:spcBef>
                <a:spcPts val="105"/>
              </a:spcBef>
            </a:pPr>
            <a:r>
              <a:rPr spc="-55" dirty="0"/>
              <a:t>INFASTRUCTRAL </a:t>
            </a:r>
            <a:r>
              <a:rPr spc="-80" dirty="0"/>
              <a:t>RELATED</a:t>
            </a:r>
            <a:r>
              <a:rPr spc="-200" dirty="0"/>
              <a:t> </a:t>
            </a:r>
            <a:r>
              <a:rPr spc="-40" dirty="0"/>
              <a:t>PROB.</a:t>
            </a:r>
          </a:p>
        </p:txBody>
      </p:sp>
      <p:sp>
        <p:nvSpPr>
          <p:cNvPr id="3" name="object 3"/>
          <p:cNvSpPr txBox="1"/>
          <p:nvPr/>
        </p:nvSpPr>
        <p:spPr>
          <a:xfrm>
            <a:off x="916939" y="1718548"/>
            <a:ext cx="10817861" cy="4183196"/>
          </a:xfrm>
          <a:prstGeom prst="rect">
            <a:avLst/>
          </a:prstGeom>
        </p:spPr>
        <p:txBody>
          <a:bodyPr vert="horz" wrap="square" lIns="0" tIns="53340" rIns="0" bIns="0" rtlCol="0">
            <a:spAutoFit/>
          </a:bodyPr>
          <a:lstStyle/>
          <a:p>
            <a:pPr marL="12065">
              <a:lnSpc>
                <a:spcPct val="100000"/>
              </a:lnSpc>
              <a:spcBef>
                <a:spcPts val="420"/>
              </a:spcBef>
              <a:tabLst>
                <a:tab pos="241935" algn="l"/>
              </a:tabLst>
            </a:pPr>
            <a:r>
              <a:rPr sz="2800" spc="-25" dirty="0">
                <a:latin typeface="Calibri"/>
                <a:cs typeface="Calibri"/>
              </a:rPr>
              <a:t>Poor </a:t>
            </a:r>
            <a:r>
              <a:rPr sz="2800" spc="-15" dirty="0">
                <a:latin typeface="Calibri"/>
                <a:cs typeface="Calibri"/>
              </a:rPr>
              <a:t>infrastructure facilities</a:t>
            </a:r>
            <a:r>
              <a:rPr sz="2800" spc="90" dirty="0">
                <a:latin typeface="Calibri"/>
                <a:cs typeface="Calibri"/>
              </a:rPr>
              <a:t> </a:t>
            </a:r>
            <a:r>
              <a:rPr sz="2800" spc="-20" dirty="0">
                <a:latin typeface="Calibri"/>
                <a:cs typeface="Calibri"/>
              </a:rPr>
              <a:t>like</a:t>
            </a:r>
            <a:r>
              <a:rPr lang="en-IN" sz="2800" spc="-20" dirty="0">
                <a:latin typeface="Calibri"/>
                <a:cs typeface="Calibri"/>
              </a:rPr>
              <a:t> </a:t>
            </a:r>
            <a:r>
              <a:rPr sz="2800" spc="-55" dirty="0">
                <a:latin typeface="Calibri"/>
                <a:cs typeface="Calibri"/>
              </a:rPr>
              <a:t>Water</a:t>
            </a:r>
            <a:r>
              <a:rPr lang="en-IN" sz="2800" dirty="0">
                <a:latin typeface="Calibri"/>
                <a:cs typeface="Calibri"/>
              </a:rPr>
              <a:t>,</a:t>
            </a:r>
            <a:r>
              <a:rPr sz="2800" spc="-5" dirty="0">
                <a:latin typeface="Calibri"/>
                <a:cs typeface="Calibri"/>
              </a:rPr>
              <a:t>Electricity</a:t>
            </a:r>
            <a:r>
              <a:rPr lang="en-IN" sz="2800" dirty="0">
                <a:latin typeface="Calibri"/>
                <a:cs typeface="Calibri"/>
              </a:rPr>
              <a:t>,</a:t>
            </a:r>
            <a:r>
              <a:rPr sz="2800" spc="-45" dirty="0">
                <a:latin typeface="Calibri"/>
                <a:cs typeface="Calibri"/>
              </a:rPr>
              <a:t>Transport</a:t>
            </a:r>
            <a:r>
              <a:rPr lang="en-IN" sz="2800" dirty="0">
                <a:latin typeface="Calibri"/>
                <a:cs typeface="Calibri"/>
              </a:rPr>
              <a:t>,</a:t>
            </a:r>
            <a:r>
              <a:rPr sz="2800" spc="-10" dirty="0">
                <a:latin typeface="Calibri"/>
                <a:cs typeface="Calibri"/>
              </a:rPr>
              <a:t>Educational</a:t>
            </a:r>
            <a:r>
              <a:rPr sz="2800" dirty="0">
                <a:latin typeface="Calibri"/>
                <a:cs typeface="Calibri"/>
              </a:rPr>
              <a:t> </a:t>
            </a:r>
            <a:r>
              <a:rPr sz="2800" spc="-10" dirty="0">
                <a:latin typeface="Calibri"/>
                <a:cs typeface="Calibri"/>
              </a:rPr>
              <a:t>institutions</a:t>
            </a:r>
            <a:r>
              <a:rPr lang="en-IN" sz="2800" dirty="0">
                <a:latin typeface="Calibri"/>
                <a:cs typeface="Calibri"/>
              </a:rPr>
              <a:t>,</a:t>
            </a:r>
            <a:r>
              <a:rPr sz="2800" spc="-15" dirty="0">
                <a:latin typeface="Calibri"/>
                <a:cs typeface="Calibri"/>
              </a:rPr>
              <a:t>Communication</a:t>
            </a:r>
            <a:r>
              <a:rPr lang="en-IN" sz="2800" spc="-5" dirty="0">
                <a:latin typeface="Calibri"/>
                <a:cs typeface="Calibri"/>
              </a:rPr>
              <a:t>,</a:t>
            </a:r>
            <a:r>
              <a:rPr sz="2800" spc="-5" dirty="0">
                <a:latin typeface="Calibri"/>
                <a:cs typeface="Calibri"/>
              </a:rPr>
              <a:t>Health</a:t>
            </a:r>
            <a:r>
              <a:rPr lang="en-IN" sz="2800" dirty="0">
                <a:latin typeface="Calibri"/>
                <a:cs typeface="Calibri"/>
              </a:rPr>
              <a:t>,</a:t>
            </a:r>
            <a:r>
              <a:rPr sz="2800" spc="-10" dirty="0">
                <a:latin typeface="Calibri"/>
                <a:cs typeface="Calibri"/>
              </a:rPr>
              <a:t>Employment</a:t>
            </a:r>
            <a:r>
              <a:rPr lang="en-IN" sz="2800" dirty="0">
                <a:latin typeface="Calibri"/>
                <a:cs typeface="Calibri"/>
              </a:rPr>
              <a:t>,</a:t>
            </a:r>
            <a:r>
              <a:rPr sz="2800" spc="-15" dirty="0">
                <a:latin typeface="Calibri"/>
                <a:cs typeface="Calibri"/>
              </a:rPr>
              <a:t>Storage</a:t>
            </a:r>
            <a:r>
              <a:rPr lang="en-IN" sz="2800" spc="-15" dirty="0">
                <a:latin typeface="Calibri"/>
                <a:cs typeface="Calibri"/>
              </a:rPr>
              <a:t> </a:t>
            </a:r>
            <a:r>
              <a:rPr sz="2800" spc="-15" dirty="0">
                <a:latin typeface="Calibri"/>
                <a:cs typeface="Calibri"/>
              </a:rPr>
              <a:t>facility</a:t>
            </a:r>
            <a:r>
              <a:rPr sz="2800" spc="-5" dirty="0">
                <a:latin typeface="Calibri"/>
                <a:cs typeface="Calibri"/>
              </a:rPr>
              <a:t> </a:t>
            </a:r>
            <a:r>
              <a:rPr sz="2800" spc="-15" dirty="0">
                <a:latin typeface="Calibri"/>
                <a:cs typeface="Calibri"/>
              </a:rPr>
              <a:t>etc.</a:t>
            </a:r>
            <a:endParaRPr lang="en-IN" sz="2800" spc="-15" dirty="0">
              <a:latin typeface="Calibri"/>
              <a:cs typeface="Calibri"/>
            </a:endParaRPr>
          </a:p>
          <a:p>
            <a:pPr marL="12065">
              <a:lnSpc>
                <a:spcPct val="100000"/>
              </a:lnSpc>
              <a:spcBef>
                <a:spcPts val="420"/>
              </a:spcBef>
              <a:tabLst>
                <a:tab pos="241935" algn="l"/>
              </a:tabLst>
            </a:pPr>
            <a:endParaRPr lang="en-IN" sz="2800" spc="-15" dirty="0">
              <a:latin typeface="Calibri"/>
              <a:cs typeface="Calibri"/>
            </a:endParaRPr>
          </a:p>
          <a:p>
            <a:pPr marL="12065">
              <a:lnSpc>
                <a:spcPct val="100000"/>
              </a:lnSpc>
              <a:spcBef>
                <a:spcPts val="420"/>
              </a:spcBef>
              <a:tabLst>
                <a:tab pos="241935" algn="l"/>
              </a:tabLst>
            </a:pPr>
            <a:r>
              <a:rPr lang="en-IN" sz="4400" spc="-50" dirty="0">
                <a:solidFill>
                  <a:srgbClr val="FF0000"/>
                </a:solidFill>
                <a:latin typeface="Calibri Light" panose="020F0302020204030204" pitchFamily="34" charset="0"/>
                <a:cs typeface="Calibri Light" panose="020F0302020204030204" pitchFamily="34" charset="0"/>
              </a:rPr>
              <a:t>ECONOMIC</a:t>
            </a:r>
            <a:r>
              <a:rPr lang="en-IN" sz="4400" spc="-150" dirty="0">
                <a:solidFill>
                  <a:srgbClr val="FF0000"/>
                </a:solidFill>
                <a:latin typeface="Calibri Light" panose="020F0302020204030204" pitchFamily="34" charset="0"/>
                <a:cs typeface="Calibri Light" panose="020F0302020204030204" pitchFamily="34" charset="0"/>
              </a:rPr>
              <a:t> </a:t>
            </a:r>
            <a:r>
              <a:rPr lang="en-IN" sz="4400" spc="-45" dirty="0">
                <a:solidFill>
                  <a:srgbClr val="FF0000"/>
                </a:solidFill>
                <a:latin typeface="Calibri Light" panose="020F0302020204030204" pitchFamily="34" charset="0"/>
                <a:cs typeface="Calibri Light" panose="020F0302020204030204" pitchFamily="34" charset="0"/>
              </a:rPr>
              <a:t>PROBLEMS</a:t>
            </a:r>
          </a:p>
          <a:p>
            <a:pPr marL="241300" indent="-229235">
              <a:lnSpc>
                <a:spcPct val="100000"/>
              </a:lnSpc>
              <a:spcBef>
                <a:spcPts val="770"/>
              </a:spcBef>
              <a:buFont typeface="Arial"/>
              <a:buChar char="•"/>
              <a:tabLst>
                <a:tab pos="241935" algn="l"/>
              </a:tabLst>
            </a:pPr>
            <a:r>
              <a:rPr lang="en-US" sz="2800" spc="-25" dirty="0">
                <a:latin typeface="Calibri"/>
                <a:cs typeface="Calibri"/>
              </a:rPr>
              <a:t>1.Unfavourable </a:t>
            </a:r>
            <a:r>
              <a:rPr lang="en-US" sz="2800" spc="-10" dirty="0">
                <a:latin typeface="Calibri"/>
                <a:cs typeface="Calibri"/>
              </a:rPr>
              <a:t>economic condition </a:t>
            </a:r>
            <a:r>
              <a:rPr lang="en-US" sz="2800" spc="-20" dirty="0">
                <a:latin typeface="Calibri"/>
                <a:cs typeface="Calibri"/>
              </a:rPr>
              <a:t>to </a:t>
            </a:r>
            <a:r>
              <a:rPr lang="en-US" sz="2800" spc="-10" dirty="0">
                <a:latin typeface="Calibri"/>
                <a:cs typeface="Calibri"/>
              </a:rPr>
              <a:t>adopt high </a:t>
            </a:r>
            <a:r>
              <a:rPr lang="en-US" sz="2800" spc="-20" dirty="0">
                <a:latin typeface="Calibri"/>
                <a:cs typeface="Calibri"/>
              </a:rPr>
              <a:t>cost</a:t>
            </a:r>
            <a:r>
              <a:rPr lang="en-US" sz="2800" spc="260" dirty="0">
                <a:latin typeface="Calibri"/>
                <a:cs typeface="Calibri"/>
              </a:rPr>
              <a:t> </a:t>
            </a:r>
            <a:r>
              <a:rPr lang="en-US" sz="2800" spc="-25" dirty="0">
                <a:latin typeface="Calibri"/>
                <a:cs typeface="Calibri"/>
              </a:rPr>
              <a:t>technology.</a:t>
            </a:r>
            <a:endParaRPr lang="en-US" sz="2800" dirty="0">
              <a:latin typeface="Calibri"/>
              <a:cs typeface="Calibri"/>
            </a:endParaRPr>
          </a:p>
          <a:p>
            <a:pPr marL="241300" indent="-229235">
              <a:lnSpc>
                <a:spcPct val="100000"/>
              </a:lnSpc>
              <a:spcBef>
                <a:spcPts val="670"/>
              </a:spcBef>
              <a:buFont typeface="Arial"/>
              <a:buChar char="•"/>
              <a:tabLst>
                <a:tab pos="241935" algn="l"/>
              </a:tabLst>
            </a:pPr>
            <a:r>
              <a:rPr lang="en-US" sz="2800" spc="-5" dirty="0">
                <a:latin typeface="Calibri"/>
                <a:cs typeface="Calibri"/>
              </a:rPr>
              <a:t>2.High </a:t>
            </a:r>
            <a:r>
              <a:rPr lang="en-US" sz="2800" spc="-20" dirty="0">
                <a:latin typeface="Calibri"/>
                <a:cs typeface="Calibri"/>
              </a:rPr>
              <a:t>cost </a:t>
            </a:r>
            <a:r>
              <a:rPr lang="en-US" sz="2800" spc="-5" dirty="0">
                <a:latin typeface="Calibri"/>
                <a:cs typeface="Calibri"/>
              </a:rPr>
              <a:t>of</a:t>
            </a:r>
            <a:r>
              <a:rPr lang="en-US" sz="2800" spc="55" dirty="0">
                <a:latin typeface="Calibri"/>
                <a:cs typeface="Calibri"/>
              </a:rPr>
              <a:t> </a:t>
            </a:r>
            <a:r>
              <a:rPr lang="en-US" sz="2800" spc="-5" dirty="0">
                <a:latin typeface="Calibri"/>
                <a:cs typeface="Calibri"/>
              </a:rPr>
              <a:t>inputs.</a:t>
            </a:r>
            <a:endParaRPr lang="en-US" sz="2800" dirty="0">
              <a:latin typeface="Calibri"/>
              <a:cs typeface="Calibri"/>
            </a:endParaRPr>
          </a:p>
          <a:p>
            <a:pPr marL="241300" indent="-229235">
              <a:lnSpc>
                <a:spcPct val="100000"/>
              </a:lnSpc>
              <a:spcBef>
                <a:spcPts val="665"/>
              </a:spcBef>
              <a:buFont typeface="Arial"/>
              <a:buChar char="•"/>
              <a:tabLst>
                <a:tab pos="241935" algn="l"/>
              </a:tabLst>
            </a:pPr>
            <a:r>
              <a:rPr lang="en-US" sz="2800" spc="-10" dirty="0">
                <a:latin typeface="Calibri"/>
                <a:cs typeface="Calibri"/>
              </a:rPr>
              <a:t>3.Underprivileged </a:t>
            </a:r>
            <a:r>
              <a:rPr lang="en-US" sz="2800" spc="-20" dirty="0">
                <a:latin typeface="Calibri"/>
                <a:cs typeface="Calibri"/>
              </a:rPr>
              <a:t>rural</a:t>
            </a:r>
            <a:r>
              <a:rPr lang="en-US" sz="2800" spc="75" dirty="0">
                <a:latin typeface="Calibri"/>
                <a:cs typeface="Calibri"/>
              </a:rPr>
              <a:t> </a:t>
            </a:r>
            <a:r>
              <a:rPr lang="en-US" sz="2800" spc="-15" dirty="0">
                <a:latin typeface="Calibri"/>
                <a:cs typeface="Calibri"/>
              </a:rPr>
              <a:t>industries</a:t>
            </a:r>
            <a:endParaRPr lang="en-US" sz="2800" dirty="0">
              <a:latin typeface="Calibri"/>
              <a:cs typeface="Calibri"/>
            </a:endParaRPr>
          </a:p>
          <a:p>
            <a:pPr marL="12065">
              <a:lnSpc>
                <a:spcPct val="100000"/>
              </a:lnSpc>
              <a:spcBef>
                <a:spcPts val="420"/>
              </a:spcBef>
              <a:tabLst>
                <a:tab pos="241935" algn="l"/>
              </a:tabLst>
            </a:pPr>
            <a:endParaRPr sz="280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7083425" cy="697230"/>
          </a:xfrm>
          <a:prstGeom prst="rect">
            <a:avLst/>
          </a:prstGeom>
        </p:spPr>
        <p:txBody>
          <a:bodyPr vert="horz" wrap="square" lIns="0" tIns="13335" rIns="0" bIns="0" rtlCol="0">
            <a:spAutoFit/>
          </a:bodyPr>
          <a:lstStyle/>
          <a:p>
            <a:pPr marL="12700">
              <a:lnSpc>
                <a:spcPct val="100000"/>
              </a:lnSpc>
              <a:spcBef>
                <a:spcPts val="105"/>
              </a:spcBef>
            </a:pPr>
            <a:r>
              <a:rPr spc="-45" dirty="0"/>
              <a:t>LEADERSHIP </a:t>
            </a:r>
            <a:r>
              <a:rPr spc="-80" dirty="0"/>
              <a:t>RELATED</a:t>
            </a:r>
            <a:r>
              <a:rPr spc="-180" dirty="0"/>
              <a:t> </a:t>
            </a:r>
            <a:r>
              <a:rPr spc="-40" dirty="0"/>
              <a:t>PROBLEM</a:t>
            </a:r>
          </a:p>
        </p:txBody>
      </p:sp>
      <p:sp>
        <p:nvSpPr>
          <p:cNvPr id="3" name="object 3"/>
          <p:cNvSpPr txBox="1"/>
          <p:nvPr/>
        </p:nvSpPr>
        <p:spPr>
          <a:xfrm>
            <a:off x="916939" y="1143000"/>
            <a:ext cx="9768206" cy="1566967"/>
          </a:xfrm>
          <a:prstGeom prst="rect">
            <a:avLst/>
          </a:prstGeom>
        </p:spPr>
        <p:txBody>
          <a:bodyPr vert="horz" wrap="square" lIns="0" tIns="12065" rIns="0" bIns="0" rtlCol="0">
            <a:spAutoFit/>
          </a:bodyPr>
          <a:lstStyle/>
          <a:p>
            <a:pPr marL="12700" marR="5080">
              <a:lnSpc>
                <a:spcPct val="120000"/>
              </a:lnSpc>
              <a:spcBef>
                <a:spcPts val="95"/>
              </a:spcBef>
            </a:pPr>
            <a:r>
              <a:rPr sz="2800" spc="-10" dirty="0">
                <a:latin typeface="Calibri"/>
                <a:cs typeface="Calibri"/>
              </a:rPr>
              <a:t>1.Leadership </a:t>
            </a:r>
            <a:r>
              <a:rPr sz="2800" spc="-5" dirty="0">
                <a:latin typeface="Calibri"/>
                <a:cs typeface="Calibri"/>
              </a:rPr>
              <a:t>among the </a:t>
            </a:r>
            <a:r>
              <a:rPr sz="2800" spc="-10" dirty="0">
                <a:latin typeface="Calibri"/>
                <a:cs typeface="Calibri"/>
              </a:rPr>
              <a:t>hands </a:t>
            </a:r>
            <a:r>
              <a:rPr sz="2800" spc="-5" dirty="0">
                <a:latin typeface="Calibri"/>
                <a:cs typeface="Calibri"/>
              </a:rPr>
              <a:t>of inactive and </a:t>
            </a:r>
            <a:r>
              <a:rPr sz="2800" spc="-15" dirty="0">
                <a:latin typeface="Calibri"/>
                <a:cs typeface="Calibri"/>
              </a:rPr>
              <a:t>incompetent </a:t>
            </a:r>
            <a:r>
              <a:rPr sz="2800" spc="-10" dirty="0">
                <a:latin typeface="Calibri"/>
                <a:cs typeface="Calibri"/>
              </a:rPr>
              <a:t>people.  2.Selfinterest </a:t>
            </a:r>
            <a:r>
              <a:rPr sz="2800" spc="-5" dirty="0">
                <a:latin typeface="Calibri"/>
                <a:cs typeface="Calibri"/>
              </a:rPr>
              <a:t>of</a:t>
            </a:r>
            <a:r>
              <a:rPr sz="2800" spc="35" dirty="0">
                <a:latin typeface="Calibri"/>
                <a:cs typeface="Calibri"/>
              </a:rPr>
              <a:t> </a:t>
            </a:r>
            <a:r>
              <a:rPr sz="2800" spc="-10" dirty="0">
                <a:latin typeface="Calibri"/>
                <a:cs typeface="Calibri"/>
              </a:rPr>
              <a:t>leaders.</a:t>
            </a:r>
            <a:endParaRPr sz="2800" dirty="0">
              <a:latin typeface="Calibri"/>
              <a:cs typeface="Calibri"/>
            </a:endParaRPr>
          </a:p>
          <a:p>
            <a:pPr marL="12700">
              <a:lnSpc>
                <a:spcPct val="100000"/>
              </a:lnSpc>
              <a:spcBef>
                <a:spcPts val="665"/>
              </a:spcBef>
            </a:pPr>
            <a:r>
              <a:rPr sz="2800" spc="-5" dirty="0">
                <a:latin typeface="Calibri"/>
                <a:cs typeface="Calibri"/>
              </a:rPr>
              <a:t>3.Biased </a:t>
            </a:r>
            <a:r>
              <a:rPr sz="2800" spc="-10" dirty="0">
                <a:latin typeface="Calibri"/>
                <a:cs typeface="Calibri"/>
              </a:rPr>
              <a:t>political</a:t>
            </a:r>
            <a:r>
              <a:rPr sz="2800" spc="45" dirty="0">
                <a:latin typeface="Calibri"/>
                <a:cs typeface="Calibri"/>
              </a:rPr>
              <a:t> </a:t>
            </a:r>
            <a:r>
              <a:rPr sz="2800" spc="-5" dirty="0">
                <a:latin typeface="Calibri"/>
                <a:cs typeface="Calibri"/>
              </a:rPr>
              <a:t>will</a:t>
            </a:r>
            <a:endParaRPr sz="2800" dirty="0">
              <a:latin typeface="Calibri"/>
              <a:cs typeface="Calibri"/>
            </a:endParaRPr>
          </a:p>
        </p:txBody>
      </p:sp>
      <p:sp>
        <p:nvSpPr>
          <p:cNvPr id="5" name="TextBox 4">
            <a:extLst>
              <a:ext uri="{FF2B5EF4-FFF2-40B4-BE49-F238E27FC236}">
                <a16:creationId xmlns:a16="http://schemas.microsoft.com/office/drawing/2014/main" id="{E33442E7-1261-4357-81C0-D0E69550854F}"/>
              </a:ext>
            </a:extLst>
          </p:cNvPr>
          <p:cNvSpPr txBox="1"/>
          <p:nvPr/>
        </p:nvSpPr>
        <p:spPr>
          <a:xfrm>
            <a:off x="762000" y="3555841"/>
            <a:ext cx="6094378" cy="3074047"/>
          </a:xfrm>
          <a:prstGeom prst="rect">
            <a:avLst/>
          </a:prstGeom>
          <a:noFill/>
        </p:spPr>
        <p:txBody>
          <a:bodyPr wrap="square">
            <a:spAutoFit/>
          </a:bodyPr>
          <a:lstStyle/>
          <a:p>
            <a:pPr marL="282575" marR="0" lvl="0" indent="-270510" algn="l" defTabSz="914400" rtl="0" eaLnBrk="1" fontAlgn="auto" latinLnBrk="0" hangingPunct="1">
              <a:lnSpc>
                <a:spcPct val="100000"/>
              </a:lnSpc>
              <a:spcBef>
                <a:spcPts val="770"/>
              </a:spcBef>
              <a:spcAft>
                <a:spcPts val="0"/>
              </a:spcAft>
              <a:buClrTx/>
              <a:buSzPct val="96428"/>
              <a:buFontTx/>
              <a:buAutoNum type="arabicPeriod"/>
              <a:tabLst>
                <a:tab pos="283210" algn="l"/>
              </a:tabLst>
              <a:defRPr/>
            </a:pPr>
            <a:r>
              <a:rPr kumimoji="0" lang="en-US" sz="2800" b="0" i="0" u="none" strike="noStrike" kern="1200" cap="none" spc="-15" normalizeH="0" baseline="0" noProof="0" dirty="0">
                <a:ln>
                  <a:noFill/>
                </a:ln>
                <a:solidFill>
                  <a:prstClr val="black"/>
                </a:solidFill>
                <a:effectLst/>
                <a:uLnTx/>
                <a:uFillTx/>
                <a:latin typeface="Calibri"/>
                <a:ea typeface="+mn-ea"/>
                <a:cs typeface="Calibri"/>
              </a:rPr>
              <a:t>Political</a:t>
            </a:r>
            <a:r>
              <a:rPr kumimoji="0" lang="en-US" sz="2800" b="0" i="0" u="none" strike="noStrike" kern="1200" cap="none" spc="20" normalizeH="0" baseline="0" noProof="0" dirty="0">
                <a:ln>
                  <a:noFill/>
                </a:ln>
                <a:solidFill>
                  <a:prstClr val="black"/>
                </a:solidFill>
                <a:effectLst/>
                <a:uLnTx/>
                <a:uFillTx/>
                <a:latin typeface="Calibri"/>
                <a:ea typeface="+mn-ea"/>
                <a:cs typeface="Calibri"/>
              </a:rPr>
              <a:t> </a:t>
            </a:r>
            <a:r>
              <a:rPr kumimoji="0" lang="en-US" sz="2800" b="0" i="0" u="none" strike="noStrike" kern="1200" cap="none" spc="-15" normalizeH="0" baseline="0" noProof="0" dirty="0">
                <a:ln>
                  <a:noFill/>
                </a:ln>
                <a:solidFill>
                  <a:prstClr val="black"/>
                </a:solidFill>
                <a:effectLst/>
                <a:uLnTx/>
                <a:uFillTx/>
                <a:latin typeface="Calibri"/>
                <a:ea typeface="+mn-ea"/>
                <a:cs typeface="Calibri"/>
              </a:rPr>
              <a:t>interference.</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a:p>
            <a:pPr marL="12700" marR="868680" lvl="0" indent="0" algn="l" defTabSz="914400" rtl="0" eaLnBrk="1" fontAlgn="auto" latinLnBrk="0" hangingPunct="1">
              <a:lnSpc>
                <a:spcPct val="119700"/>
              </a:lnSpc>
              <a:spcBef>
                <a:spcPts val="10"/>
              </a:spcBef>
              <a:spcAft>
                <a:spcPts val="0"/>
              </a:spcAft>
              <a:buClrTx/>
              <a:buSzPct val="96428"/>
              <a:buFontTx/>
              <a:buAutoNum type="arabicPeriod"/>
              <a:tabLst>
                <a:tab pos="283845" algn="l"/>
              </a:tabLst>
              <a:defRPr/>
            </a:pPr>
            <a:r>
              <a:rPr kumimoji="0" lang="en-US" sz="2800" b="0" i="0" u="none" strike="noStrike" kern="1200" cap="none" spc="0" normalizeH="0" baseline="0" noProof="0" dirty="0">
                <a:ln>
                  <a:noFill/>
                </a:ln>
                <a:solidFill>
                  <a:prstClr val="black"/>
                </a:solidFill>
                <a:effectLst/>
                <a:uLnTx/>
                <a:uFillTx/>
                <a:latin typeface="Calibri"/>
                <a:ea typeface="+mn-ea"/>
                <a:cs typeface="Calibri"/>
              </a:rPr>
              <a:t>Lack </a:t>
            </a:r>
            <a:r>
              <a:rPr kumimoji="0" lang="en-US" sz="2800" b="0" i="0" u="none" strike="noStrike" kern="1200" cap="none" spc="-5" normalizeH="0" baseline="0" noProof="0" dirty="0">
                <a:ln>
                  <a:noFill/>
                </a:ln>
                <a:solidFill>
                  <a:prstClr val="black"/>
                </a:solidFill>
                <a:effectLst/>
                <a:uLnTx/>
                <a:uFillTx/>
                <a:latin typeface="Calibri"/>
                <a:ea typeface="+mn-ea"/>
                <a:cs typeface="Calibri"/>
              </a:rPr>
              <a:t>of </a:t>
            </a:r>
            <a:r>
              <a:rPr kumimoji="0" lang="en-US" sz="2800" b="0" i="0" u="none" strike="noStrike" kern="1200" cap="none" spc="-10" normalizeH="0" baseline="0" noProof="0" dirty="0">
                <a:ln>
                  <a:noFill/>
                </a:ln>
                <a:solidFill>
                  <a:prstClr val="black"/>
                </a:solidFill>
                <a:effectLst/>
                <a:uLnTx/>
                <a:uFillTx/>
                <a:latin typeface="Calibri"/>
                <a:ea typeface="+mn-ea"/>
                <a:cs typeface="Calibri"/>
              </a:rPr>
              <a:t>motivation </a:t>
            </a:r>
            <a:r>
              <a:rPr kumimoji="0" lang="en-US" sz="2800" b="0" i="0" u="none" strike="noStrike" kern="1200" cap="none" spc="-5" normalizeH="0" baseline="0" noProof="0" dirty="0">
                <a:ln>
                  <a:noFill/>
                </a:ln>
                <a:solidFill>
                  <a:prstClr val="black"/>
                </a:solidFill>
                <a:effectLst/>
                <a:uLnTx/>
                <a:uFillTx/>
                <a:latin typeface="Calibri"/>
                <a:ea typeface="+mn-ea"/>
                <a:cs typeface="Calibri"/>
              </a:rPr>
              <a:t>and </a:t>
            </a:r>
            <a:r>
              <a:rPr kumimoji="0" lang="en-US" sz="2800" b="0" i="0" u="none" strike="noStrike" kern="1200" cap="none" spc="-15" normalizeH="0" baseline="0" noProof="0" dirty="0">
                <a:ln>
                  <a:noFill/>
                </a:ln>
                <a:solidFill>
                  <a:prstClr val="black"/>
                </a:solidFill>
                <a:effectLst/>
                <a:uLnTx/>
                <a:uFillTx/>
                <a:latin typeface="Calibri"/>
                <a:ea typeface="+mn-ea"/>
                <a:cs typeface="Calibri"/>
              </a:rPr>
              <a:t>interest.  </a:t>
            </a:r>
            <a:r>
              <a:rPr kumimoji="0" lang="en-US" sz="2800" b="0" i="0" u="none" strike="noStrike" kern="1200" cap="none" spc="-10" normalizeH="0" baseline="0" noProof="0" dirty="0">
                <a:ln>
                  <a:noFill/>
                </a:ln>
                <a:solidFill>
                  <a:prstClr val="black"/>
                </a:solidFill>
                <a:effectLst/>
                <a:uLnTx/>
                <a:uFillTx/>
                <a:latin typeface="Calibri"/>
                <a:ea typeface="+mn-ea"/>
                <a:cs typeface="Calibri"/>
              </a:rPr>
              <a:t>3.Unwillingness </a:t>
            </a:r>
            <a:r>
              <a:rPr kumimoji="0" lang="en-US" sz="2800" b="0" i="0" u="none" strike="noStrike" kern="1200" cap="none" spc="-15" normalizeH="0" baseline="0" noProof="0" dirty="0">
                <a:ln>
                  <a:noFill/>
                </a:ln>
                <a:solidFill>
                  <a:prstClr val="black"/>
                </a:solidFill>
                <a:effectLst/>
                <a:uLnTx/>
                <a:uFillTx/>
                <a:latin typeface="Calibri"/>
                <a:ea typeface="+mn-ea"/>
                <a:cs typeface="Calibri"/>
              </a:rPr>
              <a:t>to </a:t>
            </a:r>
            <a:r>
              <a:rPr kumimoji="0" lang="en-US" sz="2800" b="0" i="0" u="none" strike="noStrike" kern="1200" cap="none" spc="-10" normalizeH="0" baseline="0" noProof="0" dirty="0">
                <a:ln>
                  <a:noFill/>
                </a:ln>
                <a:solidFill>
                  <a:prstClr val="black"/>
                </a:solidFill>
                <a:effectLst/>
                <a:uLnTx/>
                <a:uFillTx/>
                <a:latin typeface="Calibri"/>
                <a:ea typeface="+mn-ea"/>
                <a:cs typeface="Calibri"/>
              </a:rPr>
              <a:t>work </a:t>
            </a:r>
            <a:r>
              <a:rPr kumimoji="0" lang="en-US" sz="2800" b="0" i="0" u="none" strike="noStrike" kern="1200" cap="none" spc="-5" normalizeH="0" baseline="0" noProof="0" dirty="0">
                <a:ln>
                  <a:noFill/>
                </a:ln>
                <a:solidFill>
                  <a:prstClr val="black"/>
                </a:solidFill>
                <a:effectLst/>
                <a:uLnTx/>
                <a:uFillTx/>
                <a:latin typeface="Calibri"/>
                <a:ea typeface="+mn-ea"/>
                <a:cs typeface="Calibri"/>
              </a:rPr>
              <a:t>in </a:t>
            </a:r>
            <a:r>
              <a:rPr kumimoji="0" lang="en-US" sz="2800" b="0" i="0" u="none" strike="noStrike" kern="1200" cap="none" spc="-10" normalizeH="0" baseline="0" noProof="0" dirty="0">
                <a:ln>
                  <a:noFill/>
                </a:ln>
                <a:solidFill>
                  <a:prstClr val="black"/>
                </a:solidFill>
                <a:effectLst/>
                <a:uLnTx/>
                <a:uFillTx/>
                <a:latin typeface="Calibri"/>
                <a:ea typeface="+mn-ea"/>
                <a:cs typeface="Calibri"/>
              </a:rPr>
              <a:t>villages.  4.Improper </a:t>
            </a:r>
            <a:r>
              <a:rPr kumimoji="0" lang="en-US" sz="2800" b="0" i="0" u="none" strike="noStrike" kern="1200" cap="none" spc="-15" normalizeH="0" baseline="0" noProof="0" dirty="0">
                <a:ln>
                  <a:noFill/>
                </a:ln>
                <a:solidFill>
                  <a:prstClr val="black"/>
                </a:solidFill>
                <a:effectLst/>
                <a:uLnTx/>
                <a:uFillTx/>
                <a:latin typeface="Calibri"/>
                <a:ea typeface="+mn-ea"/>
                <a:cs typeface="Calibri"/>
              </a:rPr>
              <a:t>utilization </a:t>
            </a:r>
            <a:r>
              <a:rPr kumimoji="0" lang="en-US" sz="2800" b="0" i="0" u="none" strike="noStrike" kern="1200" cap="none" spc="-5" normalizeH="0" baseline="0" noProof="0" dirty="0">
                <a:ln>
                  <a:noFill/>
                </a:ln>
                <a:solidFill>
                  <a:prstClr val="black"/>
                </a:solidFill>
                <a:effectLst/>
                <a:uLnTx/>
                <a:uFillTx/>
                <a:latin typeface="Calibri"/>
                <a:ea typeface="+mn-ea"/>
                <a:cs typeface="Calibri"/>
              </a:rPr>
              <a:t>of</a:t>
            </a:r>
            <a:r>
              <a:rPr kumimoji="0" lang="en-US" sz="2800" b="0" i="0" u="none" strike="noStrike" kern="1200" cap="none" spc="85" normalizeH="0" baseline="0" noProof="0" dirty="0">
                <a:ln>
                  <a:noFill/>
                </a:ln>
                <a:solidFill>
                  <a:prstClr val="black"/>
                </a:solidFill>
                <a:effectLst/>
                <a:uLnTx/>
                <a:uFillTx/>
                <a:latin typeface="Calibri"/>
                <a:ea typeface="+mn-ea"/>
                <a:cs typeface="Calibri"/>
              </a:rPr>
              <a:t> </a:t>
            </a:r>
            <a:r>
              <a:rPr kumimoji="0" lang="en-US" sz="2800" b="0" i="0" u="none" strike="noStrike" kern="1200" cap="none" spc="-10" normalizeH="0" baseline="0" noProof="0" dirty="0">
                <a:ln>
                  <a:noFill/>
                </a:ln>
                <a:solidFill>
                  <a:prstClr val="black"/>
                </a:solidFill>
                <a:effectLst/>
                <a:uLnTx/>
                <a:uFillTx/>
                <a:latin typeface="Calibri"/>
                <a:ea typeface="+mn-ea"/>
                <a:cs typeface="Calibri"/>
              </a:rPr>
              <a:t>budget.</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a:p>
            <a:pPr marL="417830" marR="5080" lvl="0" indent="-405765" algn="l" defTabSz="914400" rtl="0" eaLnBrk="1" fontAlgn="auto" latinLnBrk="0" hangingPunct="1">
              <a:lnSpc>
                <a:spcPct val="119600"/>
              </a:lnSpc>
              <a:spcBef>
                <a:spcPts val="15"/>
              </a:spcBef>
              <a:spcAft>
                <a:spcPts val="0"/>
              </a:spcAft>
              <a:buClrTx/>
              <a:buSzTx/>
              <a:buFontTx/>
              <a:buNone/>
              <a:tabLst/>
              <a:defRPr/>
            </a:pPr>
            <a:r>
              <a:rPr kumimoji="0" lang="en-US" sz="2800" b="0" i="0" u="none" strike="noStrike" kern="1200" cap="none" spc="-5" normalizeH="0" baseline="0" noProof="0" dirty="0">
                <a:ln>
                  <a:noFill/>
                </a:ln>
                <a:solidFill>
                  <a:prstClr val="black"/>
                </a:solidFill>
                <a:effectLst/>
                <a:uLnTx/>
                <a:uFillTx/>
                <a:latin typeface="Calibri"/>
                <a:ea typeface="+mn-ea"/>
                <a:cs typeface="Calibri"/>
              </a:rPr>
              <a:t>5.No </a:t>
            </a:r>
            <a:r>
              <a:rPr kumimoji="0" lang="en-US" sz="2800" b="0" i="0" u="none" strike="noStrike" kern="1200" cap="none" spc="-15" normalizeH="0" baseline="0" noProof="0" dirty="0">
                <a:ln>
                  <a:noFill/>
                </a:ln>
                <a:solidFill>
                  <a:prstClr val="black"/>
                </a:solidFill>
                <a:effectLst/>
                <a:uLnTx/>
                <a:uFillTx/>
                <a:latin typeface="Calibri"/>
                <a:ea typeface="+mn-ea"/>
                <a:cs typeface="Calibri"/>
              </a:rPr>
              <a:t>proper </a:t>
            </a:r>
            <a:r>
              <a:rPr kumimoji="0" lang="en-US" sz="2800" b="0" i="0" u="none" strike="noStrike" kern="1200" cap="none" spc="-10" normalizeH="0" baseline="0" noProof="0" dirty="0">
                <a:ln>
                  <a:noFill/>
                </a:ln>
                <a:solidFill>
                  <a:prstClr val="black"/>
                </a:solidFill>
                <a:effectLst/>
                <a:uLnTx/>
                <a:uFillTx/>
                <a:latin typeface="Calibri"/>
                <a:ea typeface="+mn-ea"/>
                <a:cs typeface="Calibri"/>
              </a:rPr>
              <a:t>monitoring </a:t>
            </a:r>
            <a:r>
              <a:rPr kumimoji="0" lang="en-US" sz="2800" b="0" i="0" u="none" strike="noStrike" kern="1200" cap="none" spc="-5" normalizeH="0" baseline="0" noProof="0" dirty="0">
                <a:ln>
                  <a:noFill/>
                </a:ln>
                <a:solidFill>
                  <a:prstClr val="black"/>
                </a:solidFill>
                <a:effectLst/>
                <a:uLnTx/>
                <a:uFillTx/>
                <a:latin typeface="Calibri"/>
                <a:ea typeface="+mn-ea"/>
                <a:cs typeface="Calibri"/>
              </a:rPr>
              <a:t>of </a:t>
            </a:r>
            <a:r>
              <a:rPr kumimoji="0" lang="en-US" sz="2800" b="0" i="0" u="none" strike="noStrike" kern="1200" cap="none" spc="-20" normalizeH="0" baseline="0" noProof="0" dirty="0">
                <a:ln>
                  <a:noFill/>
                </a:ln>
                <a:solidFill>
                  <a:prstClr val="black"/>
                </a:solidFill>
                <a:effectLst/>
                <a:uLnTx/>
                <a:uFillTx/>
                <a:latin typeface="Calibri"/>
                <a:ea typeface="+mn-ea"/>
                <a:cs typeface="Calibri"/>
              </a:rPr>
              <a:t>programs </a:t>
            </a:r>
            <a:r>
              <a:rPr kumimoji="0" lang="en-US" sz="2800" b="0" i="0" u="none" strike="noStrike" kern="1200" cap="none" spc="-5" normalizeH="0" baseline="0" noProof="0" dirty="0">
                <a:ln>
                  <a:noFill/>
                </a:ln>
                <a:solidFill>
                  <a:prstClr val="black"/>
                </a:solidFill>
                <a:effectLst/>
                <a:uLnTx/>
                <a:uFillTx/>
                <a:latin typeface="Calibri"/>
                <a:ea typeface="+mn-ea"/>
                <a:cs typeface="Calibri"/>
              </a:rPr>
              <a:t>and  lacking their</a:t>
            </a:r>
            <a:r>
              <a:rPr kumimoji="0" lang="en-US" sz="2800" b="0" i="0" u="none" strike="noStrike" kern="1200" cap="none" spc="5" normalizeH="0" baseline="0" noProof="0" dirty="0">
                <a:ln>
                  <a:noFill/>
                </a:ln>
                <a:solidFill>
                  <a:prstClr val="black"/>
                </a:solidFill>
                <a:effectLst/>
                <a:uLnTx/>
                <a:uFillTx/>
                <a:latin typeface="Calibri"/>
                <a:ea typeface="+mn-ea"/>
                <a:cs typeface="Calibri"/>
              </a:rPr>
              <a:t> </a:t>
            </a:r>
            <a:r>
              <a:rPr kumimoji="0" lang="en-US" sz="2800" b="0" i="0" u="none" strike="noStrike" kern="1200" cap="none" spc="-15" normalizeH="0" baseline="0" noProof="0" dirty="0">
                <a:ln>
                  <a:noFill/>
                </a:ln>
                <a:solidFill>
                  <a:prstClr val="black"/>
                </a:solidFill>
                <a:effectLst/>
                <a:uLnTx/>
                <a:uFillTx/>
                <a:latin typeface="Calibri"/>
                <a:ea typeface="+mn-ea"/>
                <a:cs typeface="Calibri"/>
              </a:rPr>
              <a:t>implementation.</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p:txBody>
      </p:sp>
      <p:pic>
        <p:nvPicPr>
          <p:cNvPr id="7" name="Picture 6">
            <a:extLst>
              <a:ext uri="{FF2B5EF4-FFF2-40B4-BE49-F238E27FC236}">
                <a16:creationId xmlns:a16="http://schemas.microsoft.com/office/drawing/2014/main" id="{74B75906-4992-40DB-987E-6B6FAD908D22}"/>
              </a:ext>
            </a:extLst>
          </p:cNvPr>
          <p:cNvPicPr>
            <a:picLocks noChangeAspect="1"/>
          </p:cNvPicPr>
          <p:nvPr/>
        </p:nvPicPr>
        <p:blipFill>
          <a:blip r:embed="rId2"/>
          <a:stretch>
            <a:fillRect/>
          </a:stretch>
        </p:blipFill>
        <p:spPr>
          <a:xfrm>
            <a:off x="533400" y="2709967"/>
            <a:ext cx="7543800" cy="893115"/>
          </a:xfrm>
          <a:prstGeom prst="rect">
            <a:avLst/>
          </a:prstGeom>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heme1">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xml><?xml version="1.0" encoding="utf-8"?>
<a:theme xmlns:a="http://schemas.openxmlformats.org/drawingml/2006/main" name="3_Theme1">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398</TotalTime>
  <Words>2187</Words>
  <Application>Microsoft Office PowerPoint</Application>
  <PresentationFormat>Widescreen</PresentationFormat>
  <Paragraphs>303</Paragraphs>
  <Slides>33</Slides>
  <Notes>0</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33</vt:i4>
      </vt:variant>
    </vt:vector>
  </HeadingPairs>
  <TitlesOfParts>
    <vt:vector size="50" baseType="lpstr">
      <vt:lpstr>Arial</vt:lpstr>
      <vt:lpstr>Arial Black</vt:lpstr>
      <vt:lpstr>Calibri</vt:lpstr>
      <vt:lpstr>Calibri Light</vt:lpstr>
      <vt:lpstr>Candara</vt:lpstr>
      <vt:lpstr>Rupee</vt:lpstr>
      <vt:lpstr>Rupee Foradian</vt:lpstr>
      <vt:lpstr>Symbol</vt:lpstr>
      <vt:lpstr>Times New Roman</vt:lpstr>
      <vt:lpstr>Office Theme</vt:lpstr>
      <vt:lpstr>2_Theme1</vt:lpstr>
      <vt:lpstr>3_Theme1</vt:lpstr>
      <vt:lpstr>1_Office Theme</vt:lpstr>
      <vt:lpstr>2_Office Theme</vt:lpstr>
      <vt:lpstr>3_Office Theme</vt:lpstr>
      <vt:lpstr>4_Office Theme</vt:lpstr>
      <vt:lpstr>Image</vt:lpstr>
      <vt:lpstr>RURAL DEVELOPMENT</vt:lpstr>
      <vt:lpstr>Content:</vt:lpstr>
      <vt:lpstr>PowerPoint Presentation</vt:lpstr>
      <vt:lpstr>PowerPoint Presentation</vt:lpstr>
      <vt:lpstr>PowerPoint Presentation</vt:lpstr>
      <vt:lpstr>PROBLEMS IN RURAL REGIONS  PEOPLE RELATED PROBLEMS</vt:lpstr>
      <vt:lpstr>AGRO RELATED PROBLEM</vt:lpstr>
      <vt:lpstr>INFASTRUCTRAL RELATED PROB.</vt:lpstr>
      <vt:lpstr>LEADERSHIP RELATED PROBLEM</vt:lpstr>
      <vt:lpstr>PowerPoint Presentation</vt:lpstr>
      <vt:lpstr>Principles of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Few Other Schemes</vt:lpstr>
      <vt:lpstr>Flagship Schemes</vt:lpstr>
      <vt:lpstr>Flagship Schemes</vt:lpstr>
      <vt:lpstr>Swarnjayanti Gram Swarozgar Yojana  (SGSY)</vt:lpstr>
      <vt:lpstr>Pradhan Mantri Gram Sadak Yojana  (PMGSY)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ashutosh kumar</dc:creator>
  <cp:lastModifiedBy>Sriraksha K</cp:lastModifiedBy>
  <cp:revision>19</cp:revision>
  <dcterms:created xsi:type="dcterms:W3CDTF">2020-11-18T05:24:40Z</dcterms:created>
  <dcterms:modified xsi:type="dcterms:W3CDTF">2020-11-19T07:18:12Z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2015-02-19T00:00:00Z</vt:filetime>
  </property>
  <property fmtid="{D5CDD505-2E9C-101B-9397-08002B2CF9AE}" pid="3" name="Creator">
    <vt:lpwstr>Microsoft® PowerPoint® 2013</vt:lpwstr>
  </property>
  <property fmtid="{D5CDD505-2E9C-101B-9397-08002B2CF9AE}" pid="4" name="LastSaved">
    <vt:filetime>2020-11-18T00:00:00Z</vt:filetime>
  </property>
</Properties>
</file>